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1" r:id="rId2"/>
    <p:sldId id="270" r:id="rId3"/>
    <p:sldId id="269" r:id="rId4"/>
    <p:sldId id="268" r:id="rId5"/>
    <p:sldId id="266" r:id="rId6"/>
    <p:sldId id="267" r:id="rId7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03BBCC0-0963-4B2F-B974-CFC40EDD33A6}">
          <p14:sldIdLst/>
        </p14:section>
        <p14:section name="Раздел без заголовка" id="{595A9F09-B9D0-4339-9910-1F58E59A67AB}">
          <p14:sldIdLst>
            <p14:sldId id="271"/>
            <p14:sldId id="270"/>
            <p14:sldId id="269"/>
            <p14:sldId id="268"/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9B"/>
    <a:srgbClr val="ACF1A7"/>
    <a:srgbClr val="FFFF71"/>
    <a:srgbClr val="F4E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8688559182067647E-2"/>
          <c:y val="0.11002432651114827"/>
          <c:w val="0.91451268591426071"/>
          <c:h val="0.587510755828951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'для диаграммы'!$C$7</c:f>
              <c:strCache>
                <c:ptCount val="1"/>
                <c:pt idx="0">
                  <c:v>Расчитанные нормативы СОИ*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82550"/>
            </a:sp3d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диаграммы'!$C$8:$C$26</c:f>
              <c:numCache>
                <c:formatCode>0.000</c:formatCode>
                <c:ptCount val="19"/>
                <c:pt idx="0">
                  <c:v>8.7983992750083184E-3</c:v>
                </c:pt>
                <c:pt idx="1">
                  <c:v>1.0899199772129378E-2</c:v>
                </c:pt>
                <c:pt idx="2">
                  <c:v>1.2314551929629649E-2</c:v>
                </c:pt>
                <c:pt idx="3">
                  <c:v>5.9671772298400504E-3</c:v>
                </c:pt>
                <c:pt idx="5">
                  <c:v>1.1056496305621433E-2</c:v>
                </c:pt>
                <c:pt idx="6">
                  <c:v>1.8611162969935136E-2</c:v>
                </c:pt>
                <c:pt idx="7">
                  <c:v>1.9664993905344645E-2</c:v>
                </c:pt>
                <c:pt idx="8">
                  <c:v>1.4183535705367761E-2</c:v>
                </c:pt>
                <c:pt idx="10">
                  <c:v>1.3950721086745542E-2</c:v>
                </c:pt>
                <c:pt idx="11">
                  <c:v>1.6764018691588785E-2</c:v>
                </c:pt>
                <c:pt idx="12">
                  <c:v>7.2731243857158462E-3</c:v>
                </c:pt>
                <c:pt idx="13">
                  <c:v>0</c:v>
                </c:pt>
                <c:pt idx="15">
                  <c:v>1.287565743665652E-2</c:v>
                </c:pt>
                <c:pt idx="16" formatCode="0.00">
                  <c:v>0</c:v>
                </c:pt>
                <c:pt idx="17" formatCode="0.00">
                  <c:v>0</c:v>
                </c:pt>
                <c:pt idx="18">
                  <c:v>0</c:v>
                </c:pt>
              </c:numCache>
            </c:numRef>
          </c:val>
        </c:ser>
        <c:ser>
          <c:idx val="1"/>
          <c:order val="1"/>
          <c:tx>
            <c:strRef>
              <c:f>'для диаграммы'!$D$7</c:f>
              <c:strCache>
                <c:ptCount val="1"/>
              </c:strCache>
            </c:strRef>
          </c:tx>
          <c:invertIfNegative val="0"/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диаграммы'!$D$8:$D$26</c:f>
            </c:numRef>
          </c:val>
        </c:ser>
        <c:ser>
          <c:idx val="2"/>
          <c:order val="2"/>
          <c:tx>
            <c:strRef>
              <c:f>'для диаграммы'!$E$7</c:f>
              <c:strCache>
                <c:ptCount val="1"/>
              </c:strCache>
            </c:strRef>
          </c:tx>
          <c:invertIfNegative val="0"/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диаграммы'!$E$8:$E$26</c:f>
            </c:numRef>
          </c:val>
        </c:ser>
        <c:ser>
          <c:idx val="3"/>
          <c:order val="3"/>
          <c:tx>
            <c:strRef>
              <c:f>'для диаграммы'!$F$7</c:f>
              <c:strCache>
                <c:ptCount val="1"/>
              </c:strCache>
            </c:strRef>
          </c:tx>
          <c:invertIfNegative val="0"/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диаграммы'!$F$8:$F$26</c:f>
            </c:numRef>
          </c:val>
        </c:ser>
        <c:ser>
          <c:idx val="4"/>
          <c:order val="4"/>
          <c:tx>
            <c:strRef>
              <c:f>'для диаграммы'!$G$7</c:f>
              <c:strCache>
                <c:ptCount val="1"/>
              </c:strCache>
            </c:strRef>
          </c:tx>
          <c:invertIfNegative val="0"/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диаграммы'!$G$8:$G$26</c:f>
            </c:numRef>
          </c:val>
        </c:ser>
        <c:ser>
          <c:idx val="5"/>
          <c:order val="5"/>
          <c:tx>
            <c:strRef>
              <c:f>'для диаграммы'!$H$7</c:f>
              <c:strCache>
                <c:ptCount val="1"/>
              </c:strCache>
            </c:strRef>
          </c:tx>
          <c:invertIfNegative val="0"/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диаграммы'!$H$8:$H$26</c:f>
            </c:numRef>
          </c:val>
        </c:ser>
        <c:ser>
          <c:idx val="6"/>
          <c:order val="6"/>
          <c:tx>
            <c:strRef>
              <c:f>'для диаграммы'!$I$7</c:f>
              <c:strCache>
                <c:ptCount val="1"/>
              </c:strCache>
            </c:strRef>
          </c:tx>
          <c:invertIfNegative val="0"/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диаграммы'!$I$8:$I$26</c:f>
            </c:numRef>
          </c:val>
        </c:ser>
        <c:ser>
          <c:idx val="7"/>
          <c:order val="7"/>
          <c:tx>
            <c:strRef>
              <c:f>'для диаграммы'!$J$7</c:f>
              <c:strCache>
                <c:ptCount val="1"/>
              </c:strCache>
            </c:strRef>
          </c:tx>
          <c:invertIfNegative val="0"/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диаграммы'!$J$8:$J$26</c:f>
            </c:numRef>
          </c:val>
        </c:ser>
        <c:ser>
          <c:idx val="8"/>
          <c:order val="8"/>
          <c:tx>
            <c:strRef>
              <c:f>'для диаграммы'!$K$7</c:f>
              <c:strCache>
                <c:ptCount val="1"/>
              </c:strCache>
            </c:strRef>
          </c:tx>
          <c:invertIfNegative val="0"/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диаграммы'!$K$8:$K$26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18438912"/>
        <c:axId val="118440704"/>
      </c:barChart>
      <c:lineChart>
        <c:grouping val="standard"/>
        <c:varyColors val="0"/>
        <c:ser>
          <c:idx val="9"/>
          <c:order val="9"/>
          <c:tx>
            <c:strRef>
              <c:f>'для диаграммы'!$L$7</c:f>
              <c:strCache>
                <c:ptCount val="1"/>
                <c:pt idx="0">
                  <c:v>Действующие нормативы ОДН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диаграммы'!$L$8:$L$26</c:f>
              <c:numCache>
                <c:formatCode>0.000</c:formatCode>
                <c:ptCount val="19"/>
                <c:pt idx="0">
                  <c:v>0.02</c:v>
                </c:pt>
                <c:pt idx="1">
                  <c:v>0.02</c:v>
                </c:pt>
                <c:pt idx="2">
                  <c:v>0.02</c:v>
                </c:pt>
                <c:pt idx="3">
                  <c:v>0.02</c:v>
                </c:pt>
                <c:pt idx="4">
                  <c:v>0.02</c:v>
                </c:pt>
                <c:pt idx="5">
                  <c:v>0.02</c:v>
                </c:pt>
                <c:pt idx="6">
                  <c:v>0.02</c:v>
                </c:pt>
                <c:pt idx="7">
                  <c:v>0.02</c:v>
                </c:pt>
                <c:pt idx="8">
                  <c:v>0.02</c:v>
                </c:pt>
                <c:pt idx="9">
                  <c:v>0.02</c:v>
                </c:pt>
                <c:pt idx="10">
                  <c:v>0.02</c:v>
                </c:pt>
                <c:pt idx="11">
                  <c:v>0.02</c:v>
                </c:pt>
                <c:pt idx="12">
                  <c:v>0.02</c:v>
                </c:pt>
                <c:pt idx="13">
                  <c:v>0.02</c:v>
                </c:pt>
                <c:pt idx="14">
                  <c:v>0.02</c:v>
                </c:pt>
                <c:pt idx="15">
                  <c:v>0.02</c:v>
                </c:pt>
                <c:pt idx="16">
                  <c:v>0.02</c:v>
                </c:pt>
                <c:pt idx="17">
                  <c:v>0.02</c:v>
                </c:pt>
                <c:pt idx="18">
                  <c:v>0.02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438912"/>
        <c:axId val="118440704"/>
      </c:lineChart>
      <c:catAx>
        <c:axId val="118438912"/>
        <c:scaling>
          <c:orientation val="minMax"/>
        </c:scaling>
        <c:delete val="0"/>
        <c:axPos val="b"/>
        <c:majorTickMark val="out"/>
        <c:minorTickMark val="none"/>
        <c:tickLblPos val="nextTo"/>
        <c:crossAx val="118440704"/>
        <c:crosses val="autoZero"/>
        <c:auto val="1"/>
        <c:lblAlgn val="ctr"/>
        <c:lblOffset val="100"/>
        <c:noMultiLvlLbl val="0"/>
      </c:catAx>
      <c:valAx>
        <c:axId val="118440704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1184389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1151004408173102"/>
          <c:y val="3.1461882657160413E-2"/>
          <c:w val="0.58323780879337328"/>
          <c:h val="5.4522323606555796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177602799650044E-2"/>
          <c:y val="2.1260447776528444E-2"/>
          <c:w val="0.9205215320307184"/>
          <c:h val="0.80192237541491174"/>
        </c:manualLayout>
      </c:layout>
      <c:barChart>
        <c:barDir val="col"/>
        <c:grouping val="stack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диаграммы'!$C$8:$C$26</c:f>
              <c:numCache>
                <c:formatCode>0.000</c:formatCode>
                <c:ptCount val="19"/>
                <c:pt idx="0">
                  <c:v>8.5851676642816396E-3</c:v>
                </c:pt>
                <c:pt idx="1">
                  <c:v>1.0524717549936388E-2</c:v>
                </c:pt>
                <c:pt idx="2">
                  <c:v>1.2224320550158201E-2</c:v>
                </c:pt>
                <c:pt idx="3">
                  <c:v>5.9671772298400504E-3</c:v>
                </c:pt>
                <c:pt idx="5">
                  <c:v>1.0999999999999999E-2</c:v>
                </c:pt>
                <c:pt idx="6">
                  <c:v>1.9E-2</c:v>
                </c:pt>
                <c:pt idx="7">
                  <c:v>1.9664993905344645E-2</c:v>
                </c:pt>
                <c:pt idx="8">
                  <c:v>1.4183535705367761E-2</c:v>
                </c:pt>
                <c:pt idx="10">
                  <c:v>1.3803155281988165E-2</c:v>
                </c:pt>
                <c:pt idx="11">
                  <c:v>1.7000000000000001E-2</c:v>
                </c:pt>
                <c:pt idx="12">
                  <c:v>7.2731243857158462E-3</c:v>
                </c:pt>
                <c:pt idx="15">
                  <c:v>1.2999999999999999E-2</c:v>
                </c:pt>
              </c:numCache>
            </c:numRef>
          </c:val>
        </c:ser>
        <c:ser>
          <c:idx val="1"/>
          <c:order val="1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диаграммы'!$D$8:$D$26</c:f>
              <c:numCache>
                <c:formatCode>0.000</c:formatCode>
                <c:ptCount val="19"/>
                <c:pt idx="0">
                  <c:v>8.5851676642816396E-3</c:v>
                </c:pt>
                <c:pt idx="1">
                  <c:v>1.0524717549936388E-2</c:v>
                </c:pt>
                <c:pt idx="2">
                  <c:v>1.2224320550158201E-2</c:v>
                </c:pt>
                <c:pt idx="3">
                  <c:v>5.9671772298400504E-3</c:v>
                </c:pt>
              </c:numCache>
            </c:numRef>
          </c:val>
        </c:ser>
        <c:ser>
          <c:idx val="2"/>
          <c:order val="2"/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диаграммы'!$E$8:$E$26</c:f>
              <c:numCache>
                <c:formatCode>0.000</c:formatCode>
                <c:ptCount val="19"/>
                <c:pt idx="0">
                  <c:v>1.7999999999999999E-2</c:v>
                </c:pt>
                <c:pt idx="1">
                  <c:v>2.1049435099872775E-2</c:v>
                </c:pt>
                <c:pt idx="2">
                  <c:v>2.4448641100316401E-2</c:v>
                </c:pt>
                <c:pt idx="3">
                  <c:v>1.1934354459680101E-2</c:v>
                </c:pt>
                <c:pt idx="4">
                  <c:v>0</c:v>
                </c:pt>
                <c:pt idx="5">
                  <c:v>1.0999999999999999E-2</c:v>
                </c:pt>
                <c:pt idx="6">
                  <c:v>1.9E-2</c:v>
                </c:pt>
                <c:pt idx="7">
                  <c:v>1.9664993905344645E-2</c:v>
                </c:pt>
                <c:pt idx="8">
                  <c:v>1.4183535705367761E-2</c:v>
                </c:pt>
                <c:pt idx="10">
                  <c:v>1.3803155281988165E-2</c:v>
                </c:pt>
                <c:pt idx="11">
                  <c:v>1.7000000000000001E-2</c:v>
                </c:pt>
                <c:pt idx="12">
                  <c:v>7.2731243857158462E-3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553216"/>
        <c:axId val="50554752"/>
      </c:barChart>
      <c:lineChart>
        <c:grouping val="standard"/>
        <c:varyColors val="0"/>
        <c:ser>
          <c:idx val="9"/>
          <c:order val="3"/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диаграммы'!$L$8:$L$26</c:f>
              <c:numCache>
                <c:formatCode>0.000</c:formatCode>
                <c:ptCount val="19"/>
                <c:pt idx="0">
                  <c:v>0.04</c:v>
                </c:pt>
                <c:pt idx="1">
                  <c:v>0.04</c:v>
                </c:pt>
                <c:pt idx="2">
                  <c:v>0.04</c:v>
                </c:pt>
                <c:pt idx="3">
                  <c:v>0.04</c:v>
                </c:pt>
                <c:pt idx="5">
                  <c:v>0.02</c:v>
                </c:pt>
                <c:pt idx="6">
                  <c:v>0.02</c:v>
                </c:pt>
                <c:pt idx="7">
                  <c:v>0.02</c:v>
                </c:pt>
                <c:pt idx="8">
                  <c:v>0.02</c:v>
                </c:pt>
                <c:pt idx="10">
                  <c:v>0.02</c:v>
                </c:pt>
                <c:pt idx="11">
                  <c:v>0.02</c:v>
                </c:pt>
                <c:pt idx="12">
                  <c:v>0.02</c:v>
                </c:pt>
                <c:pt idx="13">
                  <c:v>0.02</c:v>
                </c:pt>
                <c:pt idx="14">
                  <c:v>0.02</c:v>
                </c:pt>
                <c:pt idx="15">
                  <c:v>0.02</c:v>
                </c:pt>
                <c:pt idx="16">
                  <c:v>0.02</c:v>
                </c:pt>
                <c:pt idx="17">
                  <c:v>0.02</c:v>
                </c:pt>
                <c:pt idx="18">
                  <c:v>0.02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553216"/>
        <c:axId val="50554752"/>
      </c:lineChart>
      <c:catAx>
        <c:axId val="50553216"/>
        <c:scaling>
          <c:orientation val="minMax"/>
        </c:scaling>
        <c:delete val="0"/>
        <c:axPos val="b"/>
        <c:majorTickMark val="out"/>
        <c:minorTickMark val="none"/>
        <c:tickLblPos val="nextTo"/>
        <c:crossAx val="50554752"/>
        <c:crosses val="autoZero"/>
        <c:auto val="1"/>
        <c:lblAlgn val="ctr"/>
        <c:lblOffset val="100"/>
        <c:noMultiLvlLbl val="0"/>
      </c:catAx>
      <c:valAx>
        <c:axId val="50554752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5055321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9300452026829976E-2"/>
          <c:y val="2.3272616236588769E-2"/>
          <c:w val="0.91574323641187017"/>
          <c:h val="0.7522076517196451"/>
        </c:manualLayout>
      </c:layout>
      <c:barChart>
        <c:barDir val="col"/>
        <c:grouping val="stack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диаграммы'!$C$8:$C$26</c:f>
              <c:numCache>
                <c:formatCode>0.000</c:formatCode>
                <c:ptCount val="19"/>
                <c:pt idx="0">
                  <c:v>8.5851676642816396E-3</c:v>
                </c:pt>
                <c:pt idx="1">
                  <c:v>1.0524717549936388E-2</c:v>
                </c:pt>
                <c:pt idx="2">
                  <c:v>1.2224320550158201E-2</c:v>
                </c:pt>
                <c:pt idx="3">
                  <c:v>5.9671772298400504E-3</c:v>
                </c:pt>
                <c:pt idx="5">
                  <c:v>1.0999999999999999E-2</c:v>
                </c:pt>
                <c:pt idx="6">
                  <c:v>1.9E-2</c:v>
                </c:pt>
                <c:pt idx="7">
                  <c:v>1.9664993905344645E-2</c:v>
                </c:pt>
                <c:pt idx="8">
                  <c:v>1.4183535705367761E-2</c:v>
                </c:pt>
                <c:pt idx="10">
                  <c:v>1.3803155281988165E-2</c:v>
                </c:pt>
                <c:pt idx="11">
                  <c:v>1.7000000000000001E-2</c:v>
                </c:pt>
                <c:pt idx="12">
                  <c:v>7.2731243857158462E-3</c:v>
                </c:pt>
                <c:pt idx="15">
                  <c:v>1.2999999999999999E-2</c:v>
                </c:pt>
              </c:numCache>
            </c:numRef>
          </c:val>
        </c:ser>
        <c:ser>
          <c:idx val="1"/>
          <c:order val="1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диаграммы'!$D$8:$D$26</c:f>
              <c:numCache>
                <c:formatCode>0.000</c:formatCode>
                <c:ptCount val="19"/>
                <c:pt idx="0">
                  <c:v>8.5851676642816396E-3</c:v>
                </c:pt>
                <c:pt idx="1">
                  <c:v>1.0524717549936388E-2</c:v>
                </c:pt>
                <c:pt idx="2">
                  <c:v>1.2224320550158201E-2</c:v>
                </c:pt>
                <c:pt idx="3">
                  <c:v>5.9671772298400504E-3</c:v>
                </c:pt>
              </c:numCache>
            </c:numRef>
          </c:val>
        </c:ser>
        <c:ser>
          <c:idx val="2"/>
          <c:order val="2"/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диаграммы'!$E$8:$E$26</c:f>
              <c:numCache>
                <c:formatCode>General</c:formatCode>
                <c:ptCount val="19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0151552"/>
        <c:axId val="130153088"/>
      </c:barChart>
      <c:lineChart>
        <c:grouping val="standard"/>
        <c:varyColors val="0"/>
        <c:ser>
          <c:idx val="9"/>
          <c:order val="3"/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диаграммы'!$L$8:$L$26</c:f>
              <c:numCache>
                <c:formatCode>0.000</c:formatCode>
                <c:ptCount val="19"/>
                <c:pt idx="0">
                  <c:v>0.04</c:v>
                </c:pt>
                <c:pt idx="1">
                  <c:v>0.04</c:v>
                </c:pt>
                <c:pt idx="2">
                  <c:v>0.04</c:v>
                </c:pt>
                <c:pt idx="3">
                  <c:v>0.04</c:v>
                </c:pt>
                <c:pt idx="5">
                  <c:v>0.02</c:v>
                </c:pt>
                <c:pt idx="6">
                  <c:v>0.02</c:v>
                </c:pt>
                <c:pt idx="7">
                  <c:v>0.02</c:v>
                </c:pt>
                <c:pt idx="8">
                  <c:v>0.02</c:v>
                </c:pt>
                <c:pt idx="9">
                  <c:v>0.02</c:v>
                </c:pt>
                <c:pt idx="10">
                  <c:v>0.02</c:v>
                </c:pt>
                <c:pt idx="11">
                  <c:v>0.02</c:v>
                </c:pt>
                <c:pt idx="12">
                  <c:v>0.02</c:v>
                </c:pt>
                <c:pt idx="13">
                  <c:v>0.02</c:v>
                </c:pt>
                <c:pt idx="14">
                  <c:v>0.02</c:v>
                </c:pt>
                <c:pt idx="15">
                  <c:v>0.02</c:v>
                </c:pt>
                <c:pt idx="16">
                  <c:v>0.02</c:v>
                </c:pt>
                <c:pt idx="17">
                  <c:v>0.02</c:v>
                </c:pt>
                <c:pt idx="18">
                  <c:v>0.02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151552"/>
        <c:axId val="130153088"/>
      </c:lineChart>
      <c:catAx>
        <c:axId val="130151552"/>
        <c:scaling>
          <c:orientation val="minMax"/>
        </c:scaling>
        <c:delete val="0"/>
        <c:axPos val="b"/>
        <c:majorTickMark val="out"/>
        <c:minorTickMark val="none"/>
        <c:tickLblPos val="nextTo"/>
        <c:crossAx val="130153088"/>
        <c:crosses val="autoZero"/>
        <c:auto val="1"/>
        <c:lblAlgn val="ctr"/>
        <c:lblOffset val="100"/>
        <c:noMultiLvlLbl val="0"/>
      </c:catAx>
      <c:valAx>
        <c:axId val="130153088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13015155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065884125595417E-2"/>
          <c:y val="2.2767530357627758E-2"/>
          <c:w val="0.94197786040633813"/>
          <c:h val="0.80041529283381241"/>
        </c:manualLayout>
      </c:layout>
      <c:barChart>
        <c:barDir val="col"/>
        <c:grouping val="stack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диаграммы'!$C$8:$C$26</c:f>
              <c:numCache>
                <c:formatCode>0.000</c:formatCode>
                <c:ptCount val="19"/>
                <c:pt idx="0">
                  <c:v>8.5851676642816396E-3</c:v>
                </c:pt>
                <c:pt idx="1">
                  <c:v>1.0524717549936388E-2</c:v>
                </c:pt>
                <c:pt idx="2">
                  <c:v>1.2224320550158201E-2</c:v>
                </c:pt>
                <c:pt idx="3">
                  <c:v>5.9671772298400504E-3</c:v>
                </c:pt>
                <c:pt idx="5">
                  <c:v>1.0999999999999999E-2</c:v>
                </c:pt>
                <c:pt idx="6">
                  <c:v>1.9E-2</c:v>
                </c:pt>
                <c:pt idx="7">
                  <c:v>1.9664993905344645E-2</c:v>
                </c:pt>
                <c:pt idx="8">
                  <c:v>1.4183535705367761E-2</c:v>
                </c:pt>
                <c:pt idx="10">
                  <c:v>1.3803155281988165E-2</c:v>
                </c:pt>
                <c:pt idx="11">
                  <c:v>1.7000000000000001E-2</c:v>
                </c:pt>
                <c:pt idx="12">
                  <c:v>7.2731243857158462E-3</c:v>
                </c:pt>
                <c:pt idx="15">
                  <c:v>1.2999999999999999E-2</c:v>
                </c:pt>
              </c:numCache>
            </c:numRef>
          </c:val>
        </c:ser>
        <c:ser>
          <c:idx val="1"/>
          <c:order val="1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диаграммы'!$D$8:$D$26</c:f>
              <c:numCache>
                <c:formatCode>General</c:formatCode>
                <c:ptCount val="19"/>
              </c:numCache>
            </c:numRef>
          </c:val>
        </c:ser>
        <c:ser>
          <c:idx val="2"/>
          <c:order val="2"/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диаграммы'!$E$8:$E$26</c:f>
              <c:numCache>
                <c:formatCode>General</c:formatCode>
                <c:ptCount val="19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173120"/>
        <c:axId val="55174656"/>
      </c:barChart>
      <c:lineChart>
        <c:grouping val="standard"/>
        <c:varyColors val="0"/>
        <c:ser>
          <c:idx val="9"/>
          <c:order val="3"/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multiLvlStrRef>
              <c:f>'для диаграммы'!$A$8:$B$26</c:f>
              <c:multiLvlStrCache>
                <c:ptCount val="19"/>
                <c:lvl>
                  <c:pt idx="0">
                    <c:v>от 1 до 5</c:v>
                  </c:pt>
                  <c:pt idx="1">
                    <c:v>от 6 до 9</c:v>
                  </c:pt>
                  <c:pt idx="2">
                    <c:v>от 10 до 16</c:v>
                  </c:pt>
                  <c:pt idx="3">
                    <c:v>более 16</c:v>
                  </c:pt>
                  <c:pt idx="5">
                    <c:v>от 1 до 5</c:v>
                  </c:pt>
                  <c:pt idx="6">
                    <c:v>от 6 до 9</c:v>
                  </c:pt>
                  <c:pt idx="7">
                    <c:v>от 10 до 16</c:v>
                  </c:pt>
                  <c:pt idx="8">
                    <c:v>более 16</c:v>
                  </c:pt>
                  <c:pt idx="10">
                    <c:v>от 1 до 5</c:v>
                  </c:pt>
                  <c:pt idx="11">
                    <c:v>от 6 до 9</c:v>
                  </c:pt>
                  <c:pt idx="12">
                    <c:v>от 10 до 16</c:v>
                  </c:pt>
                  <c:pt idx="13">
                    <c:v>более 16</c:v>
                  </c:pt>
                  <c:pt idx="15">
                    <c:v>от 1 до 5</c:v>
                  </c:pt>
                  <c:pt idx="16">
                    <c:v>от 6 до 9</c:v>
                  </c:pt>
                  <c:pt idx="17">
                    <c:v>от 10 до 16</c:v>
                  </c:pt>
                  <c:pt idx="18">
                    <c:v>более 16</c:v>
                  </c:pt>
                </c:lvl>
                <c:lvl>
                  <c:pt idx="0">
                    <c:v>МКД с ЦХВС, ЦГВС и ЦВО</c:v>
                  </c:pt>
                  <c:pt idx="5">
                    <c:v>МКД с ЦХВС, водонагревателями, ЦВО</c:v>
                  </c:pt>
                  <c:pt idx="10">
                    <c:v>МКД  с ЦХВС, без водонагревателей, с ЦВО</c:v>
                  </c:pt>
                  <c:pt idx="15">
                    <c:v>МКД с ЦХВС, без ВО</c:v>
                  </c:pt>
                </c:lvl>
              </c:multiLvlStrCache>
            </c:multiLvlStrRef>
          </c:cat>
          <c:val>
            <c:numRef>
              <c:f>'для диаграммы'!$L$8:$L$26</c:f>
              <c:numCache>
                <c:formatCode>0.000</c:formatCode>
                <c:ptCount val="19"/>
                <c:pt idx="0">
                  <c:v>0.04</c:v>
                </c:pt>
                <c:pt idx="1">
                  <c:v>0.04</c:v>
                </c:pt>
                <c:pt idx="2">
                  <c:v>0.04</c:v>
                </c:pt>
                <c:pt idx="3">
                  <c:v>0.04</c:v>
                </c:pt>
                <c:pt idx="5">
                  <c:v>0.02</c:v>
                </c:pt>
                <c:pt idx="6">
                  <c:v>0.02</c:v>
                </c:pt>
                <c:pt idx="7">
                  <c:v>0.02</c:v>
                </c:pt>
                <c:pt idx="8">
                  <c:v>0.02</c:v>
                </c:pt>
                <c:pt idx="9">
                  <c:v>0.02</c:v>
                </c:pt>
                <c:pt idx="10">
                  <c:v>0.02</c:v>
                </c:pt>
                <c:pt idx="11">
                  <c:v>0.02</c:v>
                </c:pt>
                <c:pt idx="12">
                  <c:v>0.02</c:v>
                </c:pt>
                <c:pt idx="13">
                  <c:v>0.02</c:v>
                </c:pt>
                <c:pt idx="14">
                  <c:v>0.02</c:v>
                </c:pt>
                <c:pt idx="15">
                  <c:v>0.02</c:v>
                </c:pt>
                <c:pt idx="16">
                  <c:v>0.02</c:v>
                </c:pt>
                <c:pt idx="17">
                  <c:v>0.02</c:v>
                </c:pt>
                <c:pt idx="18">
                  <c:v>0.02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173120"/>
        <c:axId val="55174656"/>
      </c:lineChart>
      <c:catAx>
        <c:axId val="55173120"/>
        <c:scaling>
          <c:orientation val="minMax"/>
        </c:scaling>
        <c:delete val="0"/>
        <c:axPos val="b"/>
        <c:majorTickMark val="out"/>
        <c:minorTickMark val="none"/>
        <c:tickLblPos val="nextTo"/>
        <c:crossAx val="55174656"/>
        <c:crosses val="autoZero"/>
        <c:auto val="1"/>
        <c:lblAlgn val="ctr"/>
        <c:lblOffset val="100"/>
        <c:noMultiLvlLbl val="0"/>
      </c:catAx>
      <c:valAx>
        <c:axId val="55174656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5517312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0.34048</cdr:x>
      <cdr:y>0.9873</cdr:y>
    </cdr:from>
    <cdr:to>
      <cdr:x>0.7753</cdr:x>
      <cdr:y>0.99577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25140" y="5330190"/>
          <a:ext cx="3863340" cy="457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0.06475</cdr:x>
      <cdr:y>0.89855</cdr:y>
    </cdr:from>
    <cdr:to>
      <cdr:x>0.98054</cdr:x>
      <cdr:y>0.98057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50177" y="4464495"/>
          <a:ext cx="7781416" cy="4075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900" dirty="0" smtClean="0"/>
        </a:p>
        <a:p xmlns:a="http://schemas.openxmlformats.org/drawingml/2006/main">
          <a:r>
            <a:rPr lang="ru-RU" sz="900" dirty="0" smtClean="0"/>
            <a:t>*</a:t>
          </a:r>
          <a:r>
            <a:rPr lang="ru-RU" sz="900" dirty="0"/>
            <a:t>Н</a:t>
          </a:r>
          <a:r>
            <a:rPr lang="ru-RU" sz="900" baseline="0" dirty="0"/>
            <a:t>ормативы СОИ </a:t>
          </a:r>
          <a:r>
            <a:rPr lang="ru-RU" sz="900" baseline="0" dirty="0" err="1"/>
            <a:t>расчитаны</a:t>
          </a:r>
          <a:r>
            <a:rPr lang="ru-RU" sz="900" baseline="0" dirty="0"/>
            <a:t> без учета данных по городам  </a:t>
          </a:r>
          <a:r>
            <a:rPr lang="ru-RU" sz="900" baseline="0" dirty="0" err="1"/>
            <a:t>Таганрог,Каменск</a:t>
          </a:r>
          <a:r>
            <a:rPr lang="ru-RU" sz="900" baseline="0" dirty="0"/>
            <a:t>-Шахтинский,  </a:t>
          </a:r>
          <a:r>
            <a:rPr lang="ru-RU" sz="900" baseline="0" dirty="0" err="1"/>
            <a:t>ЗаветинскомОбливскому</a:t>
          </a:r>
          <a:r>
            <a:rPr lang="ru-RU" sz="900" baseline="0" dirty="0"/>
            <a:t>, Цимлянскому у районам</a:t>
          </a:r>
        </a:p>
        <a:p xmlns:a="http://schemas.openxmlformats.org/drawingml/2006/main">
          <a:r>
            <a:rPr lang="ru-RU" sz="900" baseline="0" dirty="0"/>
            <a:t>   </a:t>
          </a:r>
          <a:endParaRPr lang="ru-RU" sz="9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0.02751</cdr:x>
      <cdr:y>0.35634</cdr:y>
    </cdr:from>
    <cdr:to>
      <cdr:x>0.09482</cdr:x>
      <cdr:y>0.41283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6368" y="1612776"/>
          <a:ext cx="553979" cy="2556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0B050"/>
              </a:solidFill>
            </a:rPr>
            <a:t>0,036</a:t>
          </a:r>
        </a:p>
      </cdr:txBody>
    </cdr:sp>
  </cdr:relSizeAnchor>
  <cdr:relSizeAnchor xmlns:cdr="http://schemas.openxmlformats.org/drawingml/2006/chartDrawing">
    <cdr:from>
      <cdr:x>0.05376</cdr:x>
      <cdr:y>0.22906</cdr:y>
    </cdr:from>
    <cdr:to>
      <cdr:x>0.16469</cdr:x>
      <cdr:y>0.26851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42392" y="1036712"/>
          <a:ext cx="912910" cy="1785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>
              <a:solidFill>
                <a:srgbClr val="FF0000"/>
              </a:solidFill>
            </a:rPr>
            <a:t>0,042 (105%)</a:t>
          </a:r>
        </a:p>
      </cdr:txBody>
    </cdr:sp>
  </cdr:relSizeAnchor>
  <cdr:relSizeAnchor xmlns:cdr="http://schemas.openxmlformats.org/drawingml/2006/chartDrawing">
    <cdr:from>
      <cdr:x>0.13251</cdr:x>
      <cdr:y>0.16542</cdr:y>
    </cdr:from>
    <cdr:to>
      <cdr:x>0.25965</cdr:x>
      <cdr:y>0.22031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90464" y="748680"/>
          <a:ext cx="1046339" cy="248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>
              <a:solidFill>
                <a:srgbClr val="FF0000"/>
              </a:solidFill>
            </a:rPr>
            <a:t>0,048 (120%)</a:t>
          </a:r>
        </a:p>
      </cdr:txBody>
    </cdr:sp>
  </cdr:relSizeAnchor>
  <cdr:relSizeAnchor xmlns:cdr="http://schemas.openxmlformats.org/drawingml/2006/chartDrawing">
    <cdr:from>
      <cdr:x>0.26375</cdr:x>
      <cdr:y>0.46771</cdr:y>
    </cdr:from>
    <cdr:to>
      <cdr:x>0.35902</cdr:x>
      <cdr:y>0.51292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170584" y="2116832"/>
          <a:ext cx="783967" cy="2046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50" dirty="0">
              <a:solidFill>
                <a:srgbClr val="FF0000"/>
              </a:solidFill>
            </a:rPr>
            <a:t>0,022 (110%)</a:t>
          </a:r>
        </a:p>
      </cdr:txBody>
    </cdr:sp>
  </cdr:relSizeAnchor>
  <cdr:relSizeAnchor xmlns:cdr="http://schemas.openxmlformats.org/drawingml/2006/chartDrawing">
    <cdr:from>
      <cdr:x>0.28125</cdr:x>
      <cdr:y>0.24497</cdr:y>
    </cdr:from>
    <cdr:to>
      <cdr:x>0.43451</cdr:x>
      <cdr:y>0.281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314600" y="1108720"/>
          <a:ext cx="1261269" cy="163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>
              <a:solidFill>
                <a:srgbClr val="FF0000"/>
              </a:solidFill>
            </a:rPr>
            <a:t>0,038 (180%)</a:t>
          </a:r>
        </a:p>
      </cdr:txBody>
    </cdr:sp>
  </cdr:relSizeAnchor>
  <cdr:relSizeAnchor xmlns:cdr="http://schemas.openxmlformats.org/drawingml/2006/chartDrawing">
    <cdr:from>
      <cdr:x>0.42125</cdr:x>
      <cdr:y>0.4518</cdr:y>
    </cdr:from>
    <cdr:to>
      <cdr:x>0.54699</cdr:x>
      <cdr:y>0.51007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466728" y="2044824"/>
          <a:ext cx="1034784" cy="2637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>
              <a:solidFill>
                <a:srgbClr val="FF0000"/>
              </a:solidFill>
            </a:rPr>
            <a:t>0,028 (140%)</a:t>
          </a:r>
        </a:p>
      </cdr:txBody>
    </cdr:sp>
  </cdr:relSizeAnchor>
  <cdr:relSizeAnchor xmlns:cdr="http://schemas.openxmlformats.org/drawingml/2006/chartDrawing">
    <cdr:from>
      <cdr:x>0.50875</cdr:x>
      <cdr:y>0.41998</cdr:y>
    </cdr:from>
    <cdr:to>
      <cdr:x>0.66836</cdr:x>
      <cdr:y>0.47564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186808" y="1900808"/>
          <a:ext cx="1313505" cy="2519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FF0000"/>
              </a:solidFill>
            </a:rPr>
            <a:t>0,028 (140%)</a:t>
          </a:r>
        </a:p>
      </cdr:txBody>
    </cdr:sp>
  </cdr:relSizeAnchor>
  <cdr:relSizeAnchor xmlns:cdr="http://schemas.openxmlformats.org/drawingml/2006/chartDrawing">
    <cdr:from>
      <cdr:x>0.57875</cdr:x>
      <cdr:y>0.35634</cdr:y>
    </cdr:from>
    <cdr:to>
      <cdr:x>0.70959</cdr:x>
      <cdr:y>0.41152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762872" y="1612776"/>
          <a:ext cx="1076737" cy="2497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FF0000"/>
              </a:solidFill>
            </a:rPr>
            <a:t>0,034 (170%)</a:t>
          </a:r>
        </a:p>
      </cdr:txBody>
    </cdr:sp>
  </cdr:relSizeAnchor>
  <cdr:relSizeAnchor xmlns:cdr="http://schemas.openxmlformats.org/drawingml/2006/chartDrawing">
    <cdr:from>
      <cdr:x>0.63125</cdr:x>
      <cdr:y>0.59499</cdr:y>
    </cdr:from>
    <cdr:to>
      <cdr:x>0.72455</cdr:x>
      <cdr:y>0.63873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194920" y="2692896"/>
          <a:ext cx="767796" cy="1979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0,014</a:t>
          </a:r>
        </a:p>
        <a:p xmlns:a="http://schemas.openxmlformats.org/drawingml/2006/main">
          <a:endParaRPr lang="ru-RU" sz="1100" dirty="0">
            <a:solidFill>
              <a:srgbClr val="088234"/>
            </a:solidFill>
          </a:endParaRPr>
        </a:p>
      </cdr:txBody>
    </cdr:sp>
  </cdr:relSizeAnchor>
  <cdr:relSizeAnchor xmlns:cdr="http://schemas.openxmlformats.org/drawingml/2006/chartDrawing">
    <cdr:from>
      <cdr:x>0.19375</cdr:x>
      <cdr:y>0.48362</cdr:y>
    </cdr:from>
    <cdr:to>
      <cdr:x>0.2907</cdr:x>
      <cdr:y>0.52591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594520" y="2188840"/>
          <a:ext cx="797801" cy="1913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0,024</a:t>
          </a:r>
        </a:p>
      </cdr:txBody>
    </cdr:sp>
  </cdr:relSizeAnchor>
  <cdr:relSizeAnchor xmlns:cdr="http://schemas.openxmlformats.org/drawingml/2006/chartDrawing">
    <cdr:from>
      <cdr:x>0.38611</cdr:x>
      <cdr:y>0.3489</cdr:y>
    </cdr:from>
    <cdr:to>
      <cdr:x>0.52625</cdr:x>
      <cdr:y>0.40407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177530" y="1579108"/>
          <a:ext cx="1153293" cy="2496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FF0000"/>
              </a:solidFill>
            </a:rPr>
            <a:t>0,04 (</a:t>
          </a:r>
          <a:r>
            <a:rPr lang="ru-RU" sz="1000" dirty="0">
              <a:solidFill>
                <a:srgbClr val="FF0000"/>
              </a:solidFill>
            </a:rPr>
            <a:t>200</a:t>
          </a:r>
          <a:r>
            <a:rPr lang="ru-RU" sz="1100" dirty="0">
              <a:solidFill>
                <a:srgbClr val="FF0000"/>
              </a:solidFill>
            </a:rPr>
            <a:t>%)</a:t>
          </a:r>
        </a:p>
      </cdr:txBody>
    </cdr:sp>
  </cdr:relSizeAnchor>
  <cdr:relSizeAnchor xmlns:cdr="http://schemas.openxmlformats.org/drawingml/2006/chartDrawing">
    <cdr:from>
      <cdr:x>0.78</cdr:x>
      <cdr:y>0.59499</cdr:y>
    </cdr:from>
    <cdr:to>
      <cdr:x>0.87836</cdr:x>
      <cdr:y>0.64332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6419056" y="2692896"/>
          <a:ext cx="809502" cy="21873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50" dirty="0">
              <a:solidFill>
                <a:srgbClr val="00B050"/>
              </a:solidFill>
            </a:rPr>
            <a:t>0,013</a:t>
          </a:r>
        </a:p>
      </cdr:txBody>
    </cdr:sp>
  </cdr:relSizeAnchor>
  <cdr:relSizeAnchor xmlns:cdr="http://schemas.openxmlformats.org/drawingml/2006/chartDrawing">
    <cdr:from>
      <cdr:x>0.59625</cdr:x>
      <cdr:y>0.14951</cdr:y>
    </cdr:from>
    <cdr:to>
      <cdr:x>0.63129</cdr:x>
      <cdr:y>0.16896</cdr:y>
    </cdr:to>
    <cdr:sp macro="" textlink="">
      <cdr:nvSpPr>
        <cdr:cNvPr id="14" name="Прямоугольник 13"/>
        <cdr:cNvSpPr/>
      </cdr:nvSpPr>
      <cdr:spPr>
        <a:xfrm xmlns:a="http://schemas.openxmlformats.org/drawingml/2006/main">
          <a:off x="4906888" y="676672"/>
          <a:ext cx="288349" cy="88025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0.59625</cdr:x>
      <cdr:y>0.18133</cdr:y>
    </cdr:from>
    <cdr:to>
      <cdr:x>0.62727</cdr:x>
      <cdr:y>0.19914</cdr:y>
    </cdr:to>
    <cdr:sp macro="" textlink="">
      <cdr:nvSpPr>
        <cdr:cNvPr id="15" name="Прямоугольник 14"/>
        <cdr:cNvSpPr/>
      </cdr:nvSpPr>
      <cdr:spPr>
        <a:xfrm xmlns:a="http://schemas.openxmlformats.org/drawingml/2006/main">
          <a:off x="4906888" y="820688"/>
          <a:ext cx="255282" cy="8060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0.59625</cdr:x>
      <cdr:y>0.22906</cdr:y>
    </cdr:from>
    <cdr:to>
      <cdr:x>0.62803</cdr:x>
      <cdr:y>0.24689</cdr:y>
    </cdr:to>
    <cdr:sp macro="" textlink="">
      <cdr:nvSpPr>
        <cdr:cNvPr id="16" name="Прямоугольник 15"/>
        <cdr:cNvSpPr/>
      </cdr:nvSpPr>
      <cdr:spPr>
        <a:xfrm xmlns:a="http://schemas.openxmlformats.org/drawingml/2006/main">
          <a:off x="4906888" y="1036712"/>
          <a:ext cx="261537" cy="8069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0.63541</cdr:x>
      <cdr:y>0.1336</cdr:y>
    </cdr:from>
    <cdr:to>
      <cdr:x>0.86749</cdr:x>
      <cdr:y>0.19426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5229170" y="604665"/>
          <a:ext cx="1909966" cy="274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/>
            <a:t> - Норматив ХВС на СОИ</a:t>
          </a:r>
        </a:p>
      </cdr:txBody>
    </cdr:sp>
  </cdr:relSizeAnchor>
  <cdr:relSizeAnchor xmlns:cdr="http://schemas.openxmlformats.org/drawingml/2006/chartDrawing">
    <cdr:from>
      <cdr:x>0.63125</cdr:x>
      <cdr:y>0.18002</cdr:y>
    </cdr:from>
    <cdr:to>
      <cdr:x>0.83592</cdr:x>
      <cdr:y>0.22906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194920" y="814764"/>
          <a:ext cx="1684367" cy="2219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/>
            <a:t> - Норматив</a:t>
          </a:r>
          <a:r>
            <a:rPr lang="ru-RU" sz="1100" dirty="0"/>
            <a:t> ГВС на СОИ</a:t>
          </a:r>
        </a:p>
      </cdr:txBody>
    </cdr:sp>
  </cdr:relSizeAnchor>
  <cdr:relSizeAnchor xmlns:cdr="http://schemas.openxmlformats.org/drawingml/2006/chartDrawing">
    <cdr:from>
      <cdr:x>0.63457</cdr:x>
      <cdr:y>0.21242</cdr:y>
    </cdr:from>
    <cdr:to>
      <cdr:x>0.83508</cdr:x>
      <cdr:y>0.26391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887237" y="1289903"/>
          <a:ext cx="1860241" cy="3126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/>
            <a:t> </a:t>
          </a:r>
          <a:r>
            <a:rPr lang="ru-RU" sz="1000" dirty="0"/>
            <a:t>- Норматив ВО на СОИ</a:t>
          </a:r>
        </a:p>
      </cdr:txBody>
    </cdr:sp>
  </cdr:relSizeAnchor>
  <cdr:relSizeAnchor xmlns:cdr="http://schemas.openxmlformats.org/drawingml/2006/chartDrawing">
    <cdr:from>
      <cdr:x>0.59625</cdr:x>
      <cdr:y>0.27679</cdr:y>
    </cdr:from>
    <cdr:to>
      <cdr:x>0.62589</cdr:x>
      <cdr:y>0.28585</cdr:y>
    </cdr:to>
    <cdr:sp macro="" textlink="">
      <cdr:nvSpPr>
        <cdr:cNvPr id="20" name="Прямоугольник 19"/>
        <cdr:cNvSpPr/>
      </cdr:nvSpPr>
      <cdr:spPr>
        <a:xfrm xmlns:a="http://schemas.openxmlformats.org/drawingml/2006/main">
          <a:off x="4906888" y="1252736"/>
          <a:ext cx="243925" cy="41005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0.64014</cdr:x>
      <cdr:y>0.25873</cdr:y>
    </cdr:from>
    <cdr:to>
      <cdr:x>0.85097</cdr:x>
      <cdr:y>0.36093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938915" y="1571150"/>
          <a:ext cx="1956033" cy="6205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/>
            <a:t>-</a:t>
          </a:r>
          <a:r>
            <a:rPr lang="ru-RU" sz="1100" baseline="0" dirty="0"/>
            <a:t> применяемый уровень нормативов при расчете платы </a:t>
          </a:r>
          <a:r>
            <a:rPr lang="ru-RU" sz="1100" baseline="0" dirty="0" err="1"/>
            <a:t>гражда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0.34048</cdr:x>
      <cdr:y>0.9873</cdr:y>
    </cdr:from>
    <cdr:to>
      <cdr:x>0.7753</cdr:x>
      <cdr:y>0.99577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3025140" y="5330190"/>
          <a:ext cx="3863340" cy="457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0.06475</cdr:x>
      <cdr:y>0.8801</cdr:y>
    </cdr:from>
    <cdr:to>
      <cdr:x>0.98054</cdr:x>
      <cdr:y>0.98057</cdr:y>
    </cdr:to>
    <cdr:sp macro="" textlink="">
      <cdr:nvSpPr>
        <cdr:cNvPr id="23" name="TextBox 2"/>
        <cdr:cNvSpPr txBox="1"/>
      </cdr:nvSpPr>
      <cdr:spPr>
        <a:xfrm xmlns:a="http://schemas.openxmlformats.org/drawingml/2006/main">
          <a:off x="601230" y="5337434"/>
          <a:ext cx="8503492" cy="6093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900" baseline="0"/>
            <a:t>   </a:t>
          </a:r>
          <a:endParaRPr lang="ru-RU" sz="9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0.07126</cdr:x>
      <cdr:y>0.46771</cdr:y>
    </cdr:from>
    <cdr:to>
      <cdr:x>0.14125</cdr:x>
      <cdr:y>0.51544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86408" y="2116832"/>
          <a:ext cx="57606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>
              <a:solidFill>
                <a:srgbClr val="088234"/>
              </a:solidFill>
            </a:rPr>
            <a:t>0,018</a:t>
          </a:r>
          <a:endParaRPr lang="ru-RU" sz="1100" dirty="0">
            <a:solidFill>
              <a:srgbClr val="088234"/>
            </a:solidFill>
          </a:endParaRPr>
        </a:p>
      </cdr:txBody>
    </cdr:sp>
  </cdr:relSizeAnchor>
  <cdr:relSizeAnchor xmlns:cdr="http://schemas.openxmlformats.org/drawingml/2006/chartDrawing">
    <cdr:from>
      <cdr:x>0.11501</cdr:x>
      <cdr:y>0.38816</cdr:y>
    </cdr:from>
    <cdr:to>
      <cdr:x>0.18444</cdr:x>
      <cdr:y>0.4302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46448" y="1756792"/>
          <a:ext cx="571382" cy="1902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50" dirty="0">
              <a:solidFill>
                <a:srgbClr val="088234"/>
              </a:solidFill>
            </a:rPr>
            <a:t>0,022</a:t>
          </a:r>
        </a:p>
      </cdr:txBody>
    </cdr:sp>
  </cdr:relSizeAnchor>
  <cdr:relSizeAnchor xmlns:cdr="http://schemas.openxmlformats.org/drawingml/2006/chartDrawing">
    <cdr:from>
      <cdr:x>0.17625</cdr:x>
      <cdr:y>0.35634</cdr:y>
    </cdr:from>
    <cdr:to>
      <cdr:x>0.24625</cdr:x>
      <cdr:y>0.41998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450504" y="1612776"/>
          <a:ext cx="576064" cy="2880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>
              <a:solidFill>
                <a:srgbClr val="088234"/>
              </a:solidFill>
            </a:rPr>
            <a:t>0,024</a:t>
          </a:r>
        </a:p>
      </cdr:txBody>
    </cdr:sp>
  </cdr:relSizeAnchor>
  <cdr:relSizeAnchor xmlns:cdr="http://schemas.openxmlformats.org/drawingml/2006/chartDrawing">
    <cdr:from>
      <cdr:x>0.29875</cdr:x>
      <cdr:y>0.53135</cdr:y>
    </cdr:from>
    <cdr:to>
      <cdr:x>0.36564</cdr:x>
      <cdr:y>0.57135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458616" y="2404864"/>
          <a:ext cx="550478" cy="1810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0,011</a:t>
          </a:r>
        </a:p>
      </cdr:txBody>
    </cdr:sp>
  </cdr:relSizeAnchor>
  <cdr:relSizeAnchor xmlns:cdr="http://schemas.openxmlformats.org/drawingml/2006/chartDrawing">
    <cdr:from>
      <cdr:x>0.36</cdr:x>
      <cdr:y>0.37225</cdr:y>
    </cdr:from>
    <cdr:to>
      <cdr:x>0.43183</cdr:x>
      <cdr:y>0.41945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962672" y="1684784"/>
          <a:ext cx="591140" cy="2136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>
              <a:solidFill>
                <a:srgbClr val="088234"/>
              </a:solidFill>
            </a:rPr>
            <a:t>0,019</a:t>
          </a:r>
        </a:p>
      </cdr:txBody>
    </cdr:sp>
  </cdr:relSizeAnchor>
  <cdr:relSizeAnchor xmlns:cdr="http://schemas.openxmlformats.org/drawingml/2006/chartDrawing">
    <cdr:from>
      <cdr:x>0.4125</cdr:x>
      <cdr:y>0.38816</cdr:y>
    </cdr:from>
    <cdr:to>
      <cdr:x>0.50296</cdr:x>
      <cdr:y>0.43853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394720" y="1756792"/>
          <a:ext cx="744450" cy="2279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50" dirty="0">
              <a:solidFill>
                <a:srgbClr val="088234"/>
              </a:solidFill>
            </a:rPr>
            <a:t>0,02</a:t>
          </a:r>
        </a:p>
      </cdr:txBody>
    </cdr:sp>
  </cdr:relSizeAnchor>
  <cdr:relSizeAnchor xmlns:cdr="http://schemas.openxmlformats.org/drawingml/2006/chartDrawing">
    <cdr:from>
      <cdr:x>0.535</cdr:x>
      <cdr:y>0.49953</cdr:y>
    </cdr:from>
    <cdr:to>
      <cdr:x>0.61375</cdr:x>
      <cdr:y>0.56317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402832" y="2260848"/>
          <a:ext cx="64807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0,014</a:t>
          </a:r>
        </a:p>
      </cdr:txBody>
    </cdr:sp>
  </cdr:relSizeAnchor>
  <cdr:relSizeAnchor xmlns:cdr="http://schemas.openxmlformats.org/drawingml/2006/chartDrawing">
    <cdr:from>
      <cdr:x>0.59625</cdr:x>
      <cdr:y>0.4518</cdr:y>
    </cdr:from>
    <cdr:to>
      <cdr:x>0.68673</cdr:x>
      <cdr:y>0.50179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906888" y="2044824"/>
          <a:ext cx="744592" cy="2262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0,017</a:t>
          </a:r>
        </a:p>
      </cdr:txBody>
    </cdr:sp>
  </cdr:relSizeAnchor>
  <cdr:relSizeAnchor xmlns:cdr="http://schemas.openxmlformats.org/drawingml/2006/chartDrawing">
    <cdr:from>
      <cdr:x>0.6575</cdr:x>
      <cdr:y>0.59499</cdr:y>
    </cdr:from>
    <cdr:to>
      <cdr:x>0.71847</cdr:x>
      <cdr:y>0.63886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410944" y="2692896"/>
          <a:ext cx="501758" cy="198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0,014</a:t>
          </a:r>
        </a:p>
        <a:p xmlns:a="http://schemas.openxmlformats.org/drawingml/2006/main">
          <a:endParaRPr lang="ru-RU" sz="1100" dirty="0">
            <a:solidFill>
              <a:srgbClr val="088234"/>
            </a:solidFill>
          </a:endParaRPr>
        </a:p>
      </cdr:txBody>
    </cdr:sp>
  </cdr:relSizeAnchor>
  <cdr:relSizeAnchor xmlns:cdr="http://schemas.openxmlformats.org/drawingml/2006/chartDrawing">
    <cdr:from>
      <cdr:x>0.22875</cdr:x>
      <cdr:y>0.53135</cdr:y>
    </cdr:from>
    <cdr:to>
      <cdr:x>0.29875</cdr:x>
      <cdr:y>0.57908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882552" y="2404864"/>
          <a:ext cx="57606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0,012</a:t>
          </a:r>
        </a:p>
      </cdr:txBody>
    </cdr:sp>
  </cdr:relSizeAnchor>
  <cdr:relSizeAnchor xmlns:cdr="http://schemas.openxmlformats.org/drawingml/2006/chartDrawing">
    <cdr:from>
      <cdr:x>0.465</cdr:x>
      <cdr:y>0.48362</cdr:y>
    </cdr:from>
    <cdr:to>
      <cdr:x>0.52625</cdr:x>
      <cdr:y>0.53135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826769" y="2188840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0,014</a:t>
          </a:r>
        </a:p>
      </cdr:txBody>
    </cdr:sp>
  </cdr:relSizeAnchor>
  <cdr:relSizeAnchor xmlns:cdr="http://schemas.openxmlformats.org/drawingml/2006/chartDrawing">
    <cdr:from>
      <cdr:x>0.7975</cdr:x>
      <cdr:y>0.49953</cdr:y>
    </cdr:from>
    <cdr:to>
      <cdr:x>0.86749</cdr:x>
      <cdr:y>0.54726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6563072" y="2260848"/>
          <a:ext cx="576064" cy="21602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50" dirty="0">
              <a:solidFill>
                <a:srgbClr val="088234"/>
              </a:solidFill>
            </a:rPr>
            <a:t>0,013</a:t>
          </a:r>
        </a:p>
      </cdr:txBody>
    </cdr:sp>
  </cdr:relSizeAnchor>
  <cdr:relSizeAnchor xmlns:cdr="http://schemas.openxmlformats.org/drawingml/2006/chartDrawing">
    <cdr:from>
      <cdr:x>0.5525</cdr:x>
      <cdr:y>0.1336</cdr:y>
    </cdr:from>
    <cdr:to>
      <cdr:x>0.58513</cdr:x>
      <cdr:y>0.15283</cdr:y>
    </cdr:to>
    <cdr:sp macro="" textlink="">
      <cdr:nvSpPr>
        <cdr:cNvPr id="14" name="Прямоугольник 13"/>
        <cdr:cNvSpPr/>
      </cdr:nvSpPr>
      <cdr:spPr>
        <a:xfrm xmlns:a="http://schemas.openxmlformats.org/drawingml/2006/main">
          <a:off x="4546848" y="604664"/>
          <a:ext cx="268532" cy="87034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0.5525</cdr:x>
      <cdr:y>0.19724</cdr:y>
    </cdr:from>
    <cdr:to>
      <cdr:x>0.58352</cdr:x>
      <cdr:y>0.21505</cdr:y>
    </cdr:to>
    <cdr:sp macro="" textlink="">
      <cdr:nvSpPr>
        <cdr:cNvPr id="15" name="Прямоугольник 14"/>
        <cdr:cNvSpPr/>
      </cdr:nvSpPr>
      <cdr:spPr>
        <a:xfrm xmlns:a="http://schemas.openxmlformats.org/drawingml/2006/main">
          <a:off x="4546848" y="892696"/>
          <a:ext cx="255282" cy="8060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0.5525</cdr:x>
      <cdr:y>0.24497</cdr:y>
    </cdr:from>
    <cdr:to>
      <cdr:x>0.58351</cdr:x>
      <cdr:y>0.26277</cdr:y>
    </cdr:to>
    <cdr:sp macro="" textlink="">
      <cdr:nvSpPr>
        <cdr:cNvPr id="16" name="Прямоугольник 15"/>
        <cdr:cNvSpPr/>
      </cdr:nvSpPr>
      <cdr:spPr>
        <a:xfrm xmlns:a="http://schemas.openxmlformats.org/drawingml/2006/main">
          <a:off x="4546848" y="1108720"/>
          <a:ext cx="255199" cy="8056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0.57875</cdr:x>
      <cdr:y>0.11769</cdr:y>
    </cdr:from>
    <cdr:to>
      <cdr:x>0.80549</cdr:x>
      <cdr:y>0.15396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4762872" y="532656"/>
          <a:ext cx="1865980" cy="1641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/>
            <a:t> - Норматив ХВС на СОИ</a:t>
          </a:r>
        </a:p>
      </cdr:txBody>
    </cdr:sp>
  </cdr:relSizeAnchor>
  <cdr:relSizeAnchor xmlns:cdr="http://schemas.openxmlformats.org/drawingml/2006/chartDrawing">
    <cdr:from>
      <cdr:x>0.58123</cdr:x>
      <cdr:y>0.22789</cdr:y>
    </cdr:from>
    <cdr:to>
      <cdr:x>0.78</cdr:x>
      <cdr:y>0.27679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3290" y="1031422"/>
          <a:ext cx="1635766" cy="221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/>
            <a:t> - Норматив</a:t>
          </a:r>
          <a:r>
            <a:rPr lang="ru-RU" sz="1100" dirty="0"/>
            <a:t> ГВС на СОИ</a:t>
          </a:r>
        </a:p>
      </cdr:txBody>
    </cdr:sp>
  </cdr:relSizeAnchor>
  <cdr:relSizeAnchor xmlns:cdr="http://schemas.openxmlformats.org/drawingml/2006/chartDrawing">
    <cdr:from>
      <cdr:x>0.57875</cdr:x>
      <cdr:y>0.18133</cdr:y>
    </cdr:from>
    <cdr:to>
      <cdr:x>0.77926</cdr:x>
      <cdr:y>0.22667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762872" y="820688"/>
          <a:ext cx="1650117" cy="2052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/>
            <a:t> </a:t>
          </a:r>
          <a:r>
            <a:rPr lang="ru-RU" sz="1000"/>
            <a:t>- Норматив ВО на СОИ</a:t>
          </a:r>
        </a:p>
      </cdr:txBody>
    </cdr:sp>
  </cdr:relSizeAnchor>
  <cdr:relSizeAnchor xmlns:cdr="http://schemas.openxmlformats.org/drawingml/2006/chartDrawing">
    <cdr:from>
      <cdr:x>0.5525</cdr:x>
      <cdr:y>0.2927</cdr:y>
    </cdr:from>
    <cdr:to>
      <cdr:x>0.58214</cdr:x>
      <cdr:y>0.30176</cdr:y>
    </cdr:to>
    <cdr:sp macro="" textlink="">
      <cdr:nvSpPr>
        <cdr:cNvPr id="20" name="Прямоугольник 19"/>
        <cdr:cNvSpPr/>
      </cdr:nvSpPr>
      <cdr:spPr>
        <a:xfrm xmlns:a="http://schemas.openxmlformats.org/drawingml/2006/main">
          <a:off x="4546848" y="1324744"/>
          <a:ext cx="243925" cy="41005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0.5875</cdr:x>
      <cdr:y>0.27679</cdr:y>
    </cdr:from>
    <cdr:to>
      <cdr:x>0.8325</cdr:x>
      <cdr:y>0.37225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4834880" y="1252736"/>
          <a:ext cx="2016224" cy="432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/>
            <a:t>-</a:t>
          </a:r>
          <a:r>
            <a:rPr lang="ru-RU" sz="1100" baseline="0" dirty="0"/>
            <a:t> применяемый уровень нормативов при расчете платы </a:t>
          </a:r>
          <a:r>
            <a:rPr lang="ru-RU" sz="1100" baseline="0" dirty="0" err="1"/>
            <a:t>гражда</a:t>
          </a:r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0.05376</cdr:x>
      <cdr:y>0.62681</cdr:y>
    </cdr:from>
    <cdr:to>
      <cdr:x>0.13462</cdr:x>
      <cdr:y>0.67822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2392" y="2836912"/>
          <a:ext cx="665484" cy="2326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0,036</a:t>
          </a:r>
        </a:p>
      </cdr:txBody>
    </cdr:sp>
  </cdr:relSizeAnchor>
  <cdr:relSizeAnchor xmlns:cdr="http://schemas.openxmlformats.org/drawingml/2006/chartDrawing">
    <cdr:from>
      <cdr:x>0.10626</cdr:x>
      <cdr:y>0.57908</cdr:y>
    </cdr:from>
    <cdr:to>
      <cdr:x>0.17569</cdr:x>
      <cdr:y>0.62112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74440" y="2620888"/>
          <a:ext cx="571381" cy="1902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50" dirty="0">
              <a:solidFill>
                <a:srgbClr val="088234"/>
              </a:solidFill>
            </a:rPr>
            <a:t>0,022</a:t>
          </a:r>
        </a:p>
      </cdr:txBody>
    </cdr:sp>
  </cdr:relSizeAnchor>
  <cdr:relSizeAnchor xmlns:cdr="http://schemas.openxmlformats.org/drawingml/2006/chartDrawing">
    <cdr:from>
      <cdr:x>0.15</cdr:x>
      <cdr:y>0.54726</cdr:y>
    </cdr:from>
    <cdr:to>
      <cdr:x>0.22635</cdr:x>
      <cdr:y>0.59201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234480" y="2476872"/>
          <a:ext cx="628276" cy="2025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>
              <a:solidFill>
                <a:srgbClr val="088234"/>
              </a:solidFill>
            </a:rPr>
            <a:t>0,024</a:t>
          </a:r>
        </a:p>
      </cdr:txBody>
    </cdr:sp>
  </cdr:relSizeAnchor>
  <cdr:relSizeAnchor xmlns:cdr="http://schemas.openxmlformats.org/drawingml/2006/chartDrawing">
    <cdr:from>
      <cdr:x>0.29</cdr:x>
      <cdr:y>0.56317</cdr:y>
    </cdr:from>
    <cdr:to>
      <cdr:x>0.35689</cdr:x>
      <cdr:y>0.60317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386608" y="2548880"/>
          <a:ext cx="550478" cy="1810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0,011</a:t>
          </a:r>
        </a:p>
      </cdr:txBody>
    </cdr:sp>
  </cdr:relSizeAnchor>
  <cdr:relSizeAnchor xmlns:cdr="http://schemas.openxmlformats.org/drawingml/2006/chartDrawing">
    <cdr:from>
      <cdr:x>0.33375</cdr:x>
      <cdr:y>0.41998</cdr:y>
    </cdr:from>
    <cdr:to>
      <cdr:x>0.40375</cdr:x>
      <cdr:y>0.48362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746648" y="1900808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>
              <a:solidFill>
                <a:srgbClr val="088234"/>
              </a:solidFill>
            </a:rPr>
            <a:t>0,019</a:t>
          </a:r>
        </a:p>
      </cdr:txBody>
    </cdr:sp>
  </cdr:relSizeAnchor>
  <cdr:relSizeAnchor xmlns:cdr="http://schemas.openxmlformats.org/drawingml/2006/chartDrawing">
    <cdr:from>
      <cdr:x>0.395</cdr:x>
      <cdr:y>0.41998</cdr:y>
    </cdr:from>
    <cdr:to>
      <cdr:x>0.45004</cdr:x>
      <cdr:y>0.45789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250704" y="1900808"/>
          <a:ext cx="452957" cy="1715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50" dirty="0">
              <a:solidFill>
                <a:srgbClr val="088234"/>
              </a:solidFill>
            </a:rPr>
            <a:t>0,02</a:t>
          </a:r>
        </a:p>
      </cdr:txBody>
    </cdr:sp>
  </cdr:relSizeAnchor>
  <cdr:relSizeAnchor xmlns:cdr="http://schemas.openxmlformats.org/drawingml/2006/chartDrawing">
    <cdr:from>
      <cdr:x>0.50875</cdr:x>
      <cdr:y>0.53135</cdr:y>
    </cdr:from>
    <cdr:to>
      <cdr:x>0.64875</cdr:x>
      <cdr:y>0.57908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186808" y="2404864"/>
          <a:ext cx="1152128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0,014</a:t>
          </a:r>
        </a:p>
      </cdr:txBody>
    </cdr:sp>
  </cdr:relSizeAnchor>
  <cdr:relSizeAnchor xmlns:cdr="http://schemas.openxmlformats.org/drawingml/2006/chartDrawing">
    <cdr:from>
      <cdr:x>0.5875</cdr:x>
      <cdr:y>0.46771</cdr:y>
    </cdr:from>
    <cdr:to>
      <cdr:x>0.66923</cdr:x>
      <cdr:y>0.51434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834880" y="2116832"/>
          <a:ext cx="672584" cy="2110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0,017</a:t>
          </a:r>
        </a:p>
      </cdr:txBody>
    </cdr:sp>
  </cdr:relSizeAnchor>
  <cdr:relSizeAnchor xmlns:cdr="http://schemas.openxmlformats.org/drawingml/2006/chartDrawing">
    <cdr:from>
      <cdr:x>0.6575</cdr:x>
      <cdr:y>0.64272</cdr:y>
    </cdr:from>
    <cdr:to>
      <cdr:x>0.71847</cdr:x>
      <cdr:y>0.68659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410944" y="2908920"/>
          <a:ext cx="501758" cy="198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0,014</a:t>
          </a:r>
        </a:p>
        <a:p xmlns:a="http://schemas.openxmlformats.org/drawingml/2006/main">
          <a:endParaRPr lang="ru-RU" sz="1100" dirty="0">
            <a:solidFill>
              <a:srgbClr val="088234"/>
            </a:solidFill>
          </a:endParaRPr>
        </a:p>
      </cdr:txBody>
    </cdr:sp>
  </cdr:relSizeAnchor>
  <cdr:relSizeAnchor xmlns:cdr="http://schemas.openxmlformats.org/drawingml/2006/chartDrawing">
    <cdr:from>
      <cdr:x>0.21125</cdr:x>
      <cdr:y>0.65863</cdr:y>
    </cdr:from>
    <cdr:to>
      <cdr:x>0.28308</cdr:x>
      <cdr:y>0.71332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738536" y="2980928"/>
          <a:ext cx="591073" cy="2475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0,012</a:t>
          </a:r>
        </a:p>
      </cdr:txBody>
    </cdr:sp>
  </cdr:relSizeAnchor>
  <cdr:relSizeAnchor xmlns:cdr="http://schemas.openxmlformats.org/drawingml/2006/chartDrawing">
    <cdr:from>
      <cdr:x>0.4475</cdr:x>
      <cdr:y>0.51544</cdr:y>
    </cdr:from>
    <cdr:to>
      <cdr:x>0.50875</cdr:x>
      <cdr:y>0.56317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682746" y="2332862"/>
          <a:ext cx="504062" cy="216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>
              <a:solidFill>
                <a:srgbClr val="088234"/>
              </a:solidFill>
            </a:rPr>
            <a:t>0,014</a:t>
          </a:r>
        </a:p>
      </cdr:txBody>
    </cdr:sp>
  </cdr:relSizeAnchor>
  <cdr:relSizeAnchor xmlns:cdr="http://schemas.openxmlformats.org/drawingml/2006/chartDrawing">
    <cdr:from>
      <cdr:x>0.78</cdr:x>
      <cdr:y>0.53135</cdr:y>
    </cdr:from>
    <cdr:to>
      <cdr:x>0.85</cdr:x>
      <cdr:y>0.57908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6419056" y="2404864"/>
          <a:ext cx="576064" cy="2160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50" dirty="0">
              <a:solidFill>
                <a:srgbClr val="088234"/>
              </a:solidFill>
            </a:rPr>
            <a:t>0,013</a:t>
          </a:r>
        </a:p>
      </cdr:txBody>
    </cdr:sp>
  </cdr:relSizeAnchor>
  <cdr:relSizeAnchor xmlns:cdr="http://schemas.openxmlformats.org/drawingml/2006/chartDrawing">
    <cdr:from>
      <cdr:x>0.54375</cdr:x>
      <cdr:y>0.03814</cdr:y>
    </cdr:from>
    <cdr:to>
      <cdr:x>0.57638</cdr:x>
      <cdr:y>0.05737</cdr:y>
    </cdr:to>
    <cdr:sp macro="" textlink="">
      <cdr:nvSpPr>
        <cdr:cNvPr id="14" name="Прямоугольник 13"/>
        <cdr:cNvSpPr/>
      </cdr:nvSpPr>
      <cdr:spPr>
        <a:xfrm xmlns:a="http://schemas.openxmlformats.org/drawingml/2006/main">
          <a:off x="4474840" y="172616"/>
          <a:ext cx="268532" cy="87035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0.59625</cdr:x>
      <cdr:y>0.02223</cdr:y>
    </cdr:from>
    <cdr:to>
      <cdr:x>0.82299</cdr:x>
      <cdr:y>0.0585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4906888" y="100608"/>
          <a:ext cx="1865979" cy="1641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/>
            <a:t> - Норматив ХВС на СОИ</a:t>
          </a:r>
        </a:p>
      </cdr:txBody>
    </cdr:sp>
  </cdr:relSizeAnchor>
  <cdr:relSizeAnchor xmlns:cdr="http://schemas.openxmlformats.org/drawingml/2006/chartDrawing">
    <cdr:from>
      <cdr:x>0.57875</cdr:x>
      <cdr:y>0.03814</cdr:y>
    </cdr:from>
    <cdr:to>
      <cdr:x>0.7801</cdr:x>
      <cdr:y>0.07182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62872" y="172616"/>
          <a:ext cx="1657030" cy="1524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/>
            <a:t> </a:t>
          </a:r>
          <a:endParaRPr lang="ru-RU" sz="1100"/>
        </a:p>
      </cdr:txBody>
    </cdr:sp>
  </cdr:relSizeAnchor>
  <cdr:relSizeAnchor xmlns:cdr="http://schemas.openxmlformats.org/drawingml/2006/chartDrawing">
    <cdr:from>
      <cdr:x>0.54375</cdr:x>
      <cdr:y>0.08587</cdr:y>
    </cdr:from>
    <cdr:to>
      <cdr:x>0.57339</cdr:x>
      <cdr:y>0.09493</cdr:y>
    </cdr:to>
    <cdr:sp macro="" textlink="">
      <cdr:nvSpPr>
        <cdr:cNvPr id="20" name="Прямоугольник 19"/>
        <cdr:cNvSpPr/>
      </cdr:nvSpPr>
      <cdr:spPr>
        <a:xfrm xmlns:a="http://schemas.openxmlformats.org/drawingml/2006/main">
          <a:off x="4474840" y="388640"/>
          <a:ext cx="243926" cy="41005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0.59625</cdr:x>
      <cdr:y>0.06996</cdr:y>
    </cdr:from>
    <cdr:to>
      <cdr:x>0.80878</cdr:x>
      <cdr:y>0.18897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4906888" y="316632"/>
          <a:ext cx="1749037" cy="5386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/>
            <a:t>-</a:t>
          </a:r>
          <a:r>
            <a:rPr lang="ru-RU" sz="1100" baseline="0" dirty="0"/>
            <a:t> применяемый уровень нормативов при расчете платы </a:t>
          </a:r>
          <a:r>
            <a:rPr lang="ru-RU" sz="1100" baseline="0" dirty="0" err="1"/>
            <a:t>гражда</a:t>
          </a:r>
          <a:endParaRPr lang="ru-RU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7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C2B44-EE83-4A8D-BF28-591728C86EEA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7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BEEE8-7073-46BB-AC59-2E73CD4E4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13445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1697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D1FCD-3A03-4A06-85D9-A38A24798B57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202" y="3228706"/>
            <a:ext cx="7942238" cy="305911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1697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39EDE-3D5E-4756-970F-1DDF6C742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3756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825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D4CA-A690-4E8D-A34C-3D731DAE71DF}" type="datetime1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50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F2228-6897-4429-BCE7-CAEA02FA78D7}" type="datetime1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548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40C6D-CA30-4F0E-9E4E-C4AF6DE226B9}" type="datetime1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26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CD89-FF2B-4ED6-8FDC-3BF44773FAFB}" type="datetime1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0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5C9C-F56F-4D32-ADFB-7EE57CDF2573}" type="datetime1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198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25437-39D9-48B9-8819-D5637FE242A6}" type="datetime1">
              <a:rPr lang="ru-RU" smtClean="0"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95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F558-28B8-406D-9D48-5BFAE1AE0713}" type="datetime1">
              <a:rPr lang="ru-RU" smtClean="0"/>
              <a:t>05.05.2017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10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A8F9-7AC2-41EF-87C3-323A48142D5B}" type="datetime1">
              <a:rPr lang="ru-RU" smtClean="0"/>
              <a:t>05.05.2017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333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AA83-16A6-4DF9-AF3F-A04421FA6D79}" type="datetime1">
              <a:rPr lang="ru-RU" smtClean="0"/>
              <a:t>05.05.2017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534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AC9-5B97-4EF5-AB91-50DE3A7760E8}" type="datetime1">
              <a:rPr lang="ru-RU" smtClean="0"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580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167B-8632-4902-8B9F-5F1C431DA0CD}" type="datetime1">
              <a:rPr lang="ru-RU" smtClean="0"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338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698B9-CD45-4F2B-BD88-B19EC674E491}" type="datetime1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4F2F3-06E5-41BB-B84D-94760FC31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040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/>
              <a:t>Сравнительный анализ действующих нормативов на ОДН и рассчитанных нормативов на СОИ в сфере ХВС и </a:t>
            </a:r>
            <a:r>
              <a:rPr lang="ru-RU" sz="2700" b="1" dirty="0" smtClean="0"/>
              <a:t>ГВС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437853"/>
              </p:ext>
            </p:extLst>
          </p:nvPr>
        </p:nvGraphicFramePr>
        <p:xfrm>
          <a:off x="395536" y="1340768"/>
          <a:ext cx="849694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70716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426170"/>
          </a:xfrm>
        </p:spPr>
        <p:txBody>
          <a:bodyPr>
            <a:noAutofit/>
          </a:bodyPr>
          <a:lstStyle/>
          <a:p>
            <a:r>
              <a:rPr lang="ru-RU" sz="1600" b="1" dirty="0"/>
              <a:t>Изменения в плате граждан за коммунальные ресурсы на содержание общего имущества МКД (бывшие ОДН) в связи с вступлением в силу ППРР № 1498 от 28.12.2016  при оплате услуги отведения сточных вод в целях СОИ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800" b="1" u="sng" dirty="0" smtClean="0">
                <a:solidFill>
                  <a:srgbClr val="FF0000"/>
                </a:solidFill>
              </a:rPr>
              <a:t>без </a:t>
            </a:r>
            <a:r>
              <a:rPr lang="ru-RU" sz="1800" b="1" u="sng" dirty="0">
                <a:solidFill>
                  <a:srgbClr val="FF0000"/>
                </a:solidFill>
              </a:rPr>
              <a:t>учета </a:t>
            </a:r>
            <a:r>
              <a:rPr lang="ru-RU" sz="1800" b="1" u="sng" dirty="0" smtClean="0">
                <a:solidFill>
                  <a:srgbClr val="FF0000"/>
                </a:solidFill>
              </a:rPr>
              <a:t>наличия/отсутствия </a:t>
            </a:r>
            <a:r>
              <a:rPr lang="ru-RU" sz="1800" b="1" u="sng" dirty="0">
                <a:solidFill>
                  <a:srgbClr val="FF0000"/>
                </a:solidFill>
              </a:rPr>
              <a:t>оборудования, </a:t>
            </a:r>
            <a:r>
              <a:rPr lang="ru-RU" sz="1800" b="1" u="sng" dirty="0" smtClean="0">
                <a:solidFill>
                  <a:srgbClr val="FF0000"/>
                </a:solidFill>
              </a:rPr>
              <a:t>которое</a:t>
            </a:r>
            <a:r>
              <a:rPr lang="ru-RU" sz="1800" u="sng" dirty="0" smtClean="0">
                <a:solidFill>
                  <a:srgbClr val="FF0000"/>
                </a:solidFill>
              </a:rPr>
              <a:t> </a:t>
            </a:r>
            <a:r>
              <a:rPr lang="ru-RU" sz="1800" b="1" u="sng" dirty="0">
                <a:solidFill>
                  <a:srgbClr val="FF0000"/>
                </a:solidFill>
              </a:rPr>
              <a:t>предусматривает возможность горячего водоснабжения и отведения сточных вод из мест общего пользования в МКД</a:t>
            </a:r>
            <a:r>
              <a:rPr lang="ru-RU" sz="1800" u="sng" dirty="0">
                <a:solidFill>
                  <a:srgbClr val="FF0000"/>
                </a:solidFill>
              </a:rPr>
              <a:t/>
            </a:r>
            <a:br>
              <a:rPr lang="ru-RU" sz="1800" u="sng" dirty="0">
                <a:solidFill>
                  <a:srgbClr val="FF0000"/>
                </a:solidFill>
              </a:rPr>
            </a:br>
            <a:endParaRPr lang="ru-RU" sz="1800" u="sng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95027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2466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ysClr val="windowText" lastClr="000000"/>
                </a:solidFill>
              </a:rPr>
              <a:t>Изменения в плате граждан за коммунальные ресурсы на содержание общего имущества МКД (бывшие ОДН) в связи с вступлением в силу ППРР № 1498 от 28.12.2016 при условии оплаты услуги отведения сточных вод в целях СОИ </a:t>
            </a:r>
            <a:r>
              <a:rPr lang="ru-RU" b="1" dirty="0" smtClean="0">
                <a:solidFill>
                  <a:sysClr val="windowText" lastClr="000000"/>
                </a:solidFill>
              </a:rPr>
              <a:t/>
            </a:r>
            <a:br>
              <a:rPr lang="ru-RU" b="1" dirty="0" smtClean="0">
                <a:solidFill>
                  <a:sysClr val="windowText" lastClr="000000"/>
                </a:solidFill>
              </a:rPr>
            </a:br>
            <a:r>
              <a:rPr lang="ru-RU" sz="2000" b="1" u="sng" dirty="0" smtClean="0">
                <a:solidFill>
                  <a:srgbClr val="FF0000"/>
                </a:solidFill>
              </a:rPr>
              <a:t>только </a:t>
            </a:r>
            <a:r>
              <a:rPr lang="ru-RU" sz="2000" b="1" u="sng" dirty="0">
                <a:solidFill>
                  <a:srgbClr val="FF0000"/>
                </a:solidFill>
              </a:rPr>
              <a:t>при наличии оборудования, которое предусматривает возможность </a:t>
            </a:r>
            <a:r>
              <a:rPr lang="ru-RU" sz="2000" b="1" u="sng" dirty="0" smtClean="0">
                <a:solidFill>
                  <a:srgbClr val="FF0000"/>
                </a:solidFill>
              </a:rPr>
              <a:t>отведения </a:t>
            </a:r>
            <a:r>
              <a:rPr lang="ru-RU" sz="2000" b="1" u="sng" dirty="0">
                <a:solidFill>
                  <a:srgbClr val="FF0000"/>
                </a:solidFill>
              </a:rPr>
              <a:t>сточных вод из мест общего пользования в МКД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361146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3319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87016"/>
          </a:xfrm>
        </p:spPr>
        <p:txBody>
          <a:bodyPr>
            <a:normAutofit fontScale="90000"/>
          </a:bodyPr>
          <a:lstStyle/>
          <a:p>
            <a:r>
              <a:rPr lang="ru-RU" sz="1600" b="1" dirty="0"/>
              <a:t>Изменения в плате граждан за коммунальные ресурсы на содержание общего имущества МКД (бывшие ОДН) в связи с вступлением в силу ППРР № 1498 от 28.12.2016 при условии оплаты услуги отведения сточных вод в целях СОИ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800" b="1" u="sng" dirty="0" smtClean="0">
                <a:solidFill>
                  <a:srgbClr val="FF0000"/>
                </a:solidFill>
              </a:rPr>
              <a:t>только </a:t>
            </a:r>
            <a:r>
              <a:rPr lang="ru-RU" sz="1800" b="1" u="sng" dirty="0">
                <a:solidFill>
                  <a:srgbClr val="FF0000"/>
                </a:solidFill>
              </a:rPr>
              <a:t>при наличии оборудования, которое предусматривает возможность </a:t>
            </a:r>
            <a:r>
              <a:rPr lang="ru-RU" sz="1800" b="1" u="sng" dirty="0" smtClean="0">
                <a:solidFill>
                  <a:srgbClr val="FF0000"/>
                </a:solidFill>
              </a:rPr>
              <a:t>горячего </a:t>
            </a:r>
            <a:r>
              <a:rPr lang="ru-RU" sz="1800" b="1" u="sng" dirty="0">
                <a:solidFill>
                  <a:srgbClr val="FF0000"/>
                </a:solidFill>
              </a:rPr>
              <a:t>водоснабжения и отведения сточных вод из мест общего пользования в </a:t>
            </a:r>
            <a:r>
              <a:rPr lang="ru-RU" sz="1800" b="1" u="sng" dirty="0" smtClean="0">
                <a:solidFill>
                  <a:srgbClr val="FF0000"/>
                </a:solidFill>
              </a:rPr>
              <a:t>МКД</a:t>
            </a:r>
            <a:endParaRPr lang="ru-RU" sz="1800" u="sng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76288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0074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01608" cy="86409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FF0000"/>
                </a:solidFill>
              </a:rPr>
              <a:t/>
            </a:r>
            <a:br>
              <a:rPr lang="ru-RU" sz="1800" b="1" dirty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600" b="1" u="sng" dirty="0" smtClean="0">
                <a:solidFill>
                  <a:srgbClr val="C00000"/>
                </a:solidFill>
              </a:rPr>
              <a:t>СРАВНИТЕЛЬНЫЙ АНАЛИЗ ПРЕДВАРИТЕЛЬНО РАСЧИТАННЫХ </a:t>
            </a:r>
            <a:r>
              <a:rPr lang="ru-RU" sz="1600" b="1" u="sng" smtClean="0">
                <a:solidFill>
                  <a:srgbClr val="C00000"/>
                </a:solidFill>
              </a:rPr>
              <a:t>НОРМАТИВОВ</a:t>
            </a:r>
            <a:r>
              <a:rPr lang="ru-RU" sz="1600" b="1" smtClean="0">
                <a:solidFill>
                  <a:srgbClr val="C00000"/>
                </a:solidFill>
              </a:rPr>
              <a:t> </a:t>
            </a:r>
            <a:br>
              <a:rPr lang="ru-RU" sz="1600" b="1" smtClean="0">
                <a:solidFill>
                  <a:srgbClr val="C00000"/>
                </a:solidFill>
              </a:rPr>
            </a:br>
            <a:r>
              <a:rPr lang="ru-RU" sz="1600" b="1" smtClean="0">
                <a:solidFill>
                  <a:srgbClr val="C00000"/>
                </a:solidFill>
              </a:rPr>
              <a:t>ПОТРЕБЛЕНИЯ </a:t>
            </a:r>
            <a:r>
              <a:rPr lang="ru-RU" sz="1600" b="1" dirty="0" smtClean="0">
                <a:solidFill>
                  <a:srgbClr val="C00000"/>
                </a:solidFill>
              </a:rPr>
              <a:t>КОММУНАЛЬНЫХ </a:t>
            </a:r>
            <a:r>
              <a:rPr lang="ru-RU" sz="1600" b="1" dirty="0">
                <a:solidFill>
                  <a:srgbClr val="C00000"/>
                </a:solidFill>
              </a:rPr>
              <a:t>УСЛУГИ ПО </a:t>
            </a:r>
            <a:r>
              <a:rPr lang="ru-RU" sz="1600" b="1" dirty="0" smtClean="0">
                <a:solidFill>
                  <a:srgbClr val="C00000"/>
                </a:solidFill>
              </a:rPr>
              <a:t>ХОЛОДНОМУ ВОДОСНАБЖЕНИЮ, ГОРЯЧЕМУ ВОДОСНАБЖЕНИЮ В ЦЕЛЯХ СОДЕРЖАНИЯ ОБЩЕГО ИМУЩЕСТВА В МКД С НОРМАТИВАМИ, УСТАНОВЛЕННЫМИ В РЕГИОНАХ, </a:t>
            </a:r>
            <a:r>
              <a:rPr lang="ru-RU" sz="1600" b="1" dirty="0">
                <a:solidFill>
                  <a:srgbClr val="C00000"/>
                </a:solidFill>
              </a:rPr>
              <a:t>ГРАНИЧАЩИХ </a:t>
            </a:r>
            <a:r>
              <a:rPr lang="ru-RU" sz="1600" b="1" dirty="0" smtClean="0">
                <a:solidFill>
                  <a:srgbClr val="C00000"/>
                </a:solidFill>
              </a:rPr>
              <a:t>С РОСТОВСКОЙ ОБЛАСТЬЮ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endParaRPr lang="ru-RU" sz="16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994451"/>
              </p:ext>
            </p:extLst>
          </p:nvPr>
        </p:nvGraphicFramePr>
        <p:xfrm>
          <a:off x="827584" y="1916832"/>
          <a:ext cx="7632847" cy="3096347"/>
        </p:xfrm>
        <a:graphic>
          <a:graphicData uri="http://schemas.openxmlformats.org/drawingml/2006/table">
            <a:tbl>
              <a:tblPr/>
              <a:tblGrid>
                <a:gridCol w="1008112"/>
                <a:gridCol w="3312368"/>
                <a:gridCol w="1584176"/>
                <a:gridCol w="1728191"/>
              </a:tblGrid>
              <a:tr h="4358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№ п/п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Субъект Федерации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ХВС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ГВС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8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Ростовская область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0,006-0,02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0,006-0,012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8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Воронежская область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0,007-0,041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0,007-0,041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8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Калмыкия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0,011-0,012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0,011-0,012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8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Кабардино-Балкария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0,018-0,022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0,018-0,022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8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Астраханская область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0,01-0,04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0,01-0,04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8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Волгоградская область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0,02-0,04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8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Краснодарский край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8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Ставропольский край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0,029-0,068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0,029-0,068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633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73616" cy="151216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FF0000"/>
                </a:solidFill>
              </a:rPr>
              <a:t/>
            </a:r>
            <a:br>
              <a:rPr lang="ru-RU" sz="1800" b="1" dirty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600" b="1" u="sng" dirty="0" smtClean="0">
                <a:solidFill>
                  <a:srgbClr val="C00000"/>
                </a:solidFill>
              </a:rPr>
              <a:t>СРАВНИТЕЛЬНЫЙ АНАЛИЗ ДЕЙСТВУЮЩИХ НОРМАТИВОВ </a:t>
            </a:r>
            <a:br>
              <a:rPr lang="ru-RU" sz="1600" b="1" u="sng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ПОТРЕБЛЕНИЯ КОММУНАЛЬНЫХ </a:t>
            </a:r>
            <a:r>
              <a:rPr lang="ru-RU" sz="1600" b="1" dirty="0">
                <a:solidFill>
                  <a:srgbClr val="C00000"/>
                </a:solidFill>
              </a:rPr>
              <a:t>УСЛУГИ ПО </a:t>
            </a:r>
            <a:r>
              <a:rPr lang="ru-RU" sz="1600" b="1" dirty="0" smtClean="0">
                <a:solidFill>
                  <a:srgbClr val="C00000"/>
                </a:solidFill>
              </a:rPr>
              <a:t>ХОЛОДНОМУ ВОДОСНАБЖЕНИЮ, ГОРЯЧЕМУ ВОДОСНАБЖЕНИЮ В ЦЕЛЯХ СОДЕРЖАНИЯ ОБЩЕГО ИМУЩЕСТВА В МКД С НОРМАТИВАМИ, УСТАНОВЛЕННЫМИ В РЕГИОНАХ, </a:t>
            </a:r>
            <a:r>
              <a:rPr lang="ru-RU" sz="1600" b="1" dirty="0">
                <a:solidFill>
                  <a:srgbClr val="C00000"/>
                </a:solidFill>
              </a:rPr>
              <a:t>ГРАНИЧАЩИХ </a:t>
            </a:r>
            <a:r>
              <a:rPr lang="ru-RU" sz="1600" b="1" dirty="0" smtClean="0">
                <a:solidFill>
                  <a:srgbClr val="C00000"/>
                </a:solidFill>
              </a:rPr>
              <a:t>С РОСТОВСКОЙ ОБЛАСТЬЮ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endParaRPr lang="ru-RU" sz="16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535816"/>
              </p:ext>
            </p:extLst>
          </p:nvPr>
        </p:nvGraphicFramePr>
        <p:xfrm>
          <a:off x="683568" y="2132856"/>
          <a:ext cx="7992887" cy="3240359"/>
        </p:xfrm>
        <a:graphic>
          <a:graphicData uri="http://schemas.openxmlformats.org/drawingml/2006/table">
            <a:tbl>
              <a:tblPr/>
              <a:tblGrid>
                <a:gridCol w="864096"/>
                <a:gridCol w="3744416"/>
                <a:gridCol w="1656184"/>
                <a:gridCol w="1728191"/>
              </a:tblGrid>
              <a:tr h="4741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№ п/п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Субъект Федерации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ХВС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ГВС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Воронежская область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0,007-0,041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0,007-0,041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Калмыкия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0,011-0,012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0,011-0,012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Республика Кабардино-Балкария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0,018-0,022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0,018-0,022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Астраханская область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0,01-0,04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0,01-0,04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Ростовская область</a:t>
                      </a:r>
                    </a:p>
                  </a:txBody>
                  <a:tcPr marL="7504" marR="7504" marT="7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7504" marR="7504" marT="7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7504" marR="7504" marT="7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Волгоградская область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0,02-0,04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Краснодарский край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Ставропольский край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0,029-0,068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0,029-0,068</a:t>
                      </a:r>
                    </a:p>
                  </a:txBody>
                  <a:tcPr marL="7504" marR="7504" marT="7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75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2698</TotalTime>
  <Words>363</Words>
  <Application>Microsoft Office PowerPoint</Application>
  <PresentationFormat>Экран (4:3)</PresentationFormat>
  <Paragraphs>129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Сравнительный анализ действующих нормативов на ОДН и рассчитанных нормативов на СОИ в сфере ХВС и ГВС</vt:lpstr>
      <vt:lpstr>Изменения в плате граждан за коммунальные ресурсы на содержание общего имущества МКД (бывшие ОДН) в связи с вступлением в силу ППРР № 1498 от 28.12.2016  при оплате услуги отведения сточных вод в целях СОИ  без учета наличия/отсутствия оборудования, которое предусматривает возможность горячего водоснабжения и отведения сточных вод из мест общего пользования в МКД </vt:lpstr>
      <vt:lpstr>Изменения в плате граждан за коммунальные ресурсы на содержание общего имущества МКД (бывшие ОДН) в связи с вступлением в силу ППРР № 1498 от 28.12.2016 при условии оплаты услуги отведения сточных вод в целях СОИ  только при наличии оборудования, которое предусматривает возможность отведения сточных вод из мест общего пользования в МКД</vt:lpstr>
      <vt:lpstr>Изменения в плате граждан за коммунальные ресурсы на содержание общего имущества МКД (бывшие ОДН) в связи с вступлением в силу ППРР № 1498 от 28.12.2016 при условии оплаты услуги отведения сточных вод в целях СОИ  только при наличии оборудования, которое предусматривает возможность горячего водоснабжения и отведения сточных вод из мест общего пользования в МКД</vt:lpstr>
      <vt:lpstr>   СРАВНИТЕЛЬНЫЙ АНАЛИЗ ПРЕДВАРИТЕЛЬНО РАСЧИТАННЫХ НОРМАТИВОВ  ПОТРЕБЛЕНИЯ КОММУНАЛЬНЫХ УСЛУГИ ПО ХОЛОДНОМУ ВОДОСНАБЖЕНИЮ, ГОРЯЧЕМУ ВОДОСНАБЖЕНИЮ В ЦЕЛЯХ СОДЕРЖАНИЯ ОБЩЕГО ИМУЩЕСТВА В МКД С НОРМАТИВАМИ, УСТАНОВЛЕННЫМИ В РЕГИОНАХ, ГРАНИЧАЩИХ С РОСТОВСКОЙ ОБЛАСТЬЮ </vt:lpstr>
      <vt:lpstr>   СРАВНИТЕЛЬНЫЙ АНАЛИЗ ДЕЙСТВУЮЩИХ НОРМАТИВОВ  ПОТРЕБЛЕНИЯ КОММУНАЛЬНЫХ УСЛУГИ ПО ХОЛОДНОМУ ВОДОСНАБЖЕНИЮ, ГОРЯЧЕМУ ВОДОСНАБЖЕНИЮ В ЦЕЛЯХ СОДЕРЖАНИЯ ОБЩЕГО ИМУЩЕСТВА В МКД С НОРМАТИВАМИ, УСТАНОВЛЕННЫМИ В РЕГИОНАХ, ГРАНИЧАЩИХ С РОСТОВСКОЙ ОБЛАСТЬЮ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НВВ электросетевых организаций Ростовской области</dc:title>
  <dc:creator>Zolochevskaya</dc:creator>
  <cp:lastModifiedBy>ezova</cp:lastModifiedBy>
  <cp:revision>91</cp:revision>
  <cp:lastPrinted>2017-05-03T06:39:39Z</cp:lastPrinted>
  <dcterms:created xsi:type="dcterms:W3CDTF">2015-12-11T07:25:30Z</dcterms:created>
  <dcterms:modified xsi:type="dcterms:W3CDTF">2017-05-05T12:53:09Z</dcterms:modified>
</cp:coreProperties>
</file>