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  <p:sldMasterId id="2147483730" r:id="rId2"/>
  </p:sldMasterIdLst>
  <p:sldIdLst>
    <p:sldId id="274" r:id="rId3"/>
    <p:sldId id="261" r:id="rId4"/>
    <p:sldId id="266" r:id="rId5"/>
    <p:sldId id="257" r:id="rId6"/>
    <p:sldId id="265" r:id="rId7"/>
    <p:sldId id="267" r:id="rId8"/>
    <p:sldId id="278" r:id="rId9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491E2BB-72DD-4D15-BD30-85A34B15CA89}">
          <p14:sldIdLst>
            <p14:sldId id="274"/>
            <p14:sldId id="261"/>
            <p14:sldId id="266"/>
            <p14:sldId id="257"/>
            <p14:sldId id="265"/>
            <p14:sldId id="267"/>
            <p14:sldId id="278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59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418559300444654E-2"/>
          <c:y val="0.11656232344027745"/>
          <c:w val="0.6153780359729496"/>
          <c:h val="0.762411659729489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Анализ изменения тарифов на услуги в сфере холодного водоснабжения и водоотведения</c:v>
                </c:pt>
              </c:strCache>
            </c:strRef>
          </c:tx>
          <c:explosion val="1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89-4F56-B728-298EFE2B7E9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89-4F56-B728-298EFE2B7E9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89-4F56-B728-298EFE2B7E9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089-4F56-B728-298EFE2B7E9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089-4F56-B728-298EFE2B7E96}"/>
              </c:ext>
            </c:extLst>
          </c:dPt>
          <c:dLbls>
            <c:dLbl>
              <c:idx val="0"/>
              <c:layout>
                <c:manualLayout>
                  <c:x val="9.272303372814119E-3"/>
                  <c:y val="7.519015361699037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4.9918762387340533E-2"/>
                      <c:h val="4.91895908743788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B089-4F56-B728-298EFE2B7E96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Сохранены на уровене декабря 2016 года</c:v>
                </c:pt>
                <c:pt idx="1">
                  <c:v>Снижены относительно декабря 2016 года</c:v>
                </c:pt>
                <c:pt idx="2">
                  <c:v>Рост превышает 2% по согласованию Мин ЖКХ</c:v>
                </c:pt>
                <c:pt idx="3">
                  <c:v>Рост не превышает 4,3% в соответствии со Сценарными условиями</c:v>
                </c:pt>
                <c:pt idx="4">
                  <c:v>Рост не превышает 2%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</c:v>
                </c:pt>
                <c:pt idx="1">
                  <c:v>54</c:v>
                </c:pt>
                <c:pt idx="2">
                  <c:v>12</c:v>
                </c:pt>
                <c:pt idx="3">
                  <c:v>94</c:v>
                </c:pt>
                <c:pt idx="4">
                  <c:v>144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089-4F56-B728-298EFE2B7E9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09552684021037"/>
          <c:y val="0.61664131675440292"/>
          <c:w val="0.35203634922993116"/>
          <c:h val="0.3608797693641258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normalizeH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pPr>
            <a:r>
              <a:rPr lang="ru-RU" dirty="0">
                <a:solidFill>
                  <a:srgbClr val="FF0000"/>
                </a:solidFill>
              </a:rPr>
              <a:t>Анализ изменения объемов </a:t>
            </a:r>
            <a:r>
              <a:rPr lang="ru-RU" dirty="0" smtClean="0">
                <a:solidFill>
                  <a:srgbClr val="FF0000"/>
                </a:solidFill>
              </a:rPr>
              <a:t>реализации</a:t>
            </a:r>
            <a:endParaRPr lang="ru-RU" dirty="0">
              <a:solidFill>
                <a:srgbClr val="FF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Анализ изменения объемов реализации</c:v>
                </c:pt>
              </c:strCache>
            </c:strRef>
          </c:tx>
          <c:explosion val="1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D8D-4B4F-BE30-404A0C25D2A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D8D-4B4F-BE30-404A0C25D2A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D8D-4B4F-BE30-404A0C25D2AE}"/>
              </c:ext>
            </c:extLst>
          </c:dPt>
          <c:dLbls>
            <c:dLbl>
              <c:idx val="0"/>
              <c:layout>
                <c:manualLayout>
                  <c:x val="-0.11700276011627465"/>
                  <c:y val="7.83010373522604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6.1806925161477892E-2"/>
                      <c:h val="6.468561643140215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2D8D-4B4F-BE30-404A0C25D2AE}"/>
                </c:ext>
              </c:extLst>
            </c:dLbl>
            <c:dLbl>
              <c:idx val="1"/>
              <c:layout>
                <c:manualLayout>
                  <c:x val="-6.9276023597360806E-2"/>
                  <c:y val="-0.103625009125494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8.6612974498389741E-2"/>
                      <c:h val="6.06706404671093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2D8D-4B4F-BE30-404A0C25D2AE}"/>
                </c:ext>
              </c:extLst>
            </c:dLbl>
            <c:dLbl>
              <c:idx val="2"/>
              <c:layout>
                <c:manualLayout>
                  <c:x val="3.9550341740277391E-2"/>
                  <c:y val="4.373329808476489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7.0177731590657766E-2"/>
                      <c:h val="5.302785628881138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D8D-4B4F-BE30-404A0C25D2AE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Объем полезного отпуска снижен</c:v>
                </c:pt>
                <c:pt idx="1">
                  <c:v>Объем полезного отпуска увеличен</c:v>
                </c:pt>
                <c:pt idx="2">
                  <c:v>Объем полезного отпуска сохранен на действующем уровне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108</c:v>
                </c:pt>
                <c:pt idx="1">
                  <c:v>102</c:v>
                </c:pt>
                <c:pt idx="2">
                  <c:v>173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8D-4B4F-BE30-404A0C25D2A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566162861898469"/>
          <c:y val="0.47651306663453113"/>
          <c:w val="0.32733001333236728"/>
          <c:h val="0.41145973589972057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aseline="0"/>
            </a:pPr>
            <a:r>
              <a:rPr lang="ru-RU" sz="1400" baseline="0" dirty="0" smtClean="0"/>
              <a:t>2016 год</a:t>
            </a:r>
          </a:p>
          <a:p>
            <a:pPr>
              <a:defRPr sz="1400" baseline="0"/>
            </a:pPr>
            <a:r>
              <a:rPr lang="ru-RU" sz="1400" baseline="0" dirty="0" smtClean="0"/>
              <a:t>НВВ 10,7 млрд. руб.</a:t>
            </a:r>
            <a:endParaRPr lang="ru-RU" sz="1400" baseline="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5502859823753954E-2"/>
          <c:y val="0.19459150431021244"/>
          <c:w val="0.51823762219250558"/>
          <c:h val="0.5927692885573522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затрат РСО включенных в НВВ на 2016 год</c:v>
                </c:pt>
              </c:strCache>
            </c:strRef>
          </c:tx>
          <c:explosion val="25"/>
          <c:cat>
            <c:strRef>
              <c:f>Лист1!$A$2:$A$13</c:f>
              <c:strCache>
                <c:ptCount val="12"/>
                <c:pt idx="0">
                  <c:v>ФОТ 36,63%</c:v>
                </c:pt>
                <c:pt idx="1">
                  <c:v>Электроэнергия 23,35%</c:v>
                </c:pt>
                <c:pt idx="2">
                  <c:v>Снятия 12,47%</c:v>
                </c:pt>
                <c:pt idx="3">
                  <c:v>Текущий и капитальный ремонт 5,89%</c:v>
                </c:pt>
                <c:pt idx="4">
                  <c:v>Амортизация 5,4%</c:v>
                </c:pt>
                <c:pt idx="5">
                  <c:v>Прибыль 5,23%</c:v>
                </c:pt>
                <c:pt idx="6">
                  <c:v>Недополученные доходы 3,73%</c:v>
                </c:pt>
                <c:pt idx="7">
                  <c:v>Прочие 3,09%</c:v>
                </c:pt>
                <c:pt idx="8">
                  <c:v>Налоги и сборы 1,98%</c:v>
                </c:pt>
                <c:pt idx="9">
                  <c:v>Аренда 1,1%</c:v>
                </c:pt>
                <c:pt idx="10">
                  <c:v>Реагенты 1,12%</c:v>
                </c:pt>
                <c:pt idx="11">
                  <c:v>ГСМ 1%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4200.6099999999997</c:v>
                </c:pt>
                <c:pt idx="1">
                  <c:v>2563.7600000000002</c:v>
                </c:pt>
                <c:pt idx="2">
                  <c:v>1429.75</c:v>
                </c:pt>
                <c:pt idx="3">
                  <c:v>676.05</c:v>
                </c:pt>
                <c:pt idx="4">
                  <c:v>619.53</c:v>
                </c:pt>
                <c:pt idx="5">
                  <c:v>600.19000000000005</c:v>
                </c:pt>
                <c:pt idx="6">
                  <c:v>427.44</c:v>
                </c:pt>
                <c:pt idx="7">
                  <c:v>354.79999999999927</c:v>
                </c:pt>
                <c:pt idx="8">
                  <c:v>227</c:v>
                </c:pt>
                <c:pt idx="9">
                  <c:v>126.54</c:v>
                </c:pt>
                <c:pt idx="10">
                  <c:v>128.03</c:v>
                </c:pt>
                <c:pt idx="11">
                  <c:v>115.14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594-4501-B740-1F830C2C182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ФОТ 36,63%</c:v>
                </c:pt>
                <c:pt idx="1">
                  <c:v>Электроэнергия 23,35%</c:v>
                </c:pt>
                <c:pt idx="2">
                  <c:v>Снятия 12,47%</c:v>
                </c:pt>
                <c:pt idx="3">
                  <c:v>Текущий и капитальный ремонт 5,89%</c:v>
                </c:pt>
                <c:pt idx="4">
                  <c:v>Амортизация 5,4%</c:v>
                </c:pt>
                <c:pt idx="5">
                  <c:v>Прибыль 5,23%</c:v>
                </c:pt>
                <c:pt idx="6">
                  <c:v>Недополученные доходы 3,73%</c:v>
                </c:pt>
                <c:pt idx="7">
                  <c:v>Прочие 3,09%</c:v>
                </c:pt>
                <c:pt idx="8">
                  <c:v>Налоги и сборы 1,98%</c:v>
                </c:pt>
                <c:pt idx="9">
                  <c:v>Аренда 1,1%</c:v>
                </c:pt>
                <c:pt idx="10">
                  <c:v>Реагенты 1,12%</c:v>
                </c:pt>
                <c:pt idx="11">
                  <c:v>ГСМ 1%</c:v>
                </c:pt>
              </c:strCache>
            </c:strRef>
          </c:cat>
          <c:val>
            <c:numRef>
              <c:f>Лист1!$C$2:$C$13</c:f>
              <c:numCache>
                <c:formatCode>0.00%</c:formatCode>
                <c:ptCount val="12"/>
                <c:pt idx="0">
                  <c:v>0.36626284785558083</c:v>
                </c:pt>
                <c:pt idx="1">
                  <c:v>0.22354135204606571</c:v>
                </c:pt>
                <c:pt idx="2">
                  <c:v>0.12466387184754517</c:v>
                </c:pt>
                <c:pt idx="3">
                  <c:v>5.8946676385754786E-2</c:v>
                </c:pt>
                <c:pt idx="4">
                  <c:v>5.4018540671942408E-2</c:v>
                </c:pt>
                <c:pt idx="5">
                  <c:v>5.2332232379211849E-2</c:v>
                </c:pt>
                <c:pt idx="6">
                  <c:v>3.7269680281528036E-2</c:v>
                </c:pt>
                <c:pt idx="7">
                  <c:v>3.0935997014519278E-2</c:v>
                </c:pt>
                <c:pt idx="8">
                  <c:v>1.9792760209402172E-2</c:v>
                </c:pt>
                <c:pt idx="9">
                  <c:v>1.1033373907038549E-2</c:v>
                </c:pt>
                <c:pt idx="10">
                  <c:v>1.1163291143655331E-2</c:v>
                </c:pt>
                <c:pt idx="11">
                  <c:v>1.0039376257755797E-2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594-4501-B740-1F830C2C18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605714408814795"/>
          <c:y val="0.29027155147113476"/>
          <c:w val="0.36394288424068871"/>
          <c:h val="0.65541342948695225"/>
        </c:manualLayout>
      </c:layout>
      <c:overlay val="0"/>
      <c:txPr>
        <a:bodyPr/>
        <a:lstStyle/>
        <a:p>
          <a:pPr>
            <a:defRPr sz="95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aseline="0"/>
            </a:pPr>
            <a:r>
              <a:rPr lang="ru-RU" sz="1400" baseline="0" dirty="0" smtClean="0"/>
              <a:t>2017 год</a:t>
            </a:r>
          </a:p>
          <a:p>
            <a:pPr>
              <a:defRPr sz="1400" baseline="0"/>
            </a:pPr>
            <a:r>
              <a:rPr lang="ru-RU" sz="1400" baseline="0" dirty="0" smtClean="0"/>
              <a:t>НВВ 11,9 млрд. руб.</a:t>
            </a:r>
            <a:endParaRPr lang="ru-RU" sz="1400" baseline="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3246270880474001E-2"/>
          <c:y val="0.24031100728079841"/>
          <c:w val="0.55372572898040873"/>
          <c:h val="0.6178925527883724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затрат РСО включенных в НВВ на 2016 год</c:v>
                </c:pt>
              </c:strCache>
            </c:strRef>
          </c:tx>
          <c:explosion val="27"/>
          <c:cat>
            <c:strRef>
              <c:f>Лист1!$A$2:$A$13</c:f>
              <c:strCache>
                <c:ptCount val="12"/>
                <c:pt idx="0">
                  <c:v>ФОТ 33,93%</c:v>
                </c:pt>
                <c:pt idx="1">
                  <c:v>Электроэнергия 20,95%</c:v>
                </c:pt>
                <c:pt idx="2">
                  <c:v>Прочие 9,31%</c:v>
                </c:pt>
                <c:pt idx="3">
                  <c:v>Снятия 8,0%</c:v>
                </c:pt>
                <c:pt idx="4">
                  <c:v>Прибыль 7,17%</c:v>
                </c:pt>
                <c:pt idx="5">
                  <c:v>Недополученные доходы 5,92%</c:v>
                </c:pt>
                <c:pt idx="6">
                  <c:v>Текущий и капитальный ремонт 5,44%</c:v>
                </c:pt>
                <c:pt idx="7">
                  <c:v>Амортизация 4,8%</c:v>
                </c:pt>
                <c:pt idx="8">
                  <c:v>Налоги и сборы 1,89%</c:v>
                </c:pt>
                <c:pt idx="9">
                  <c:v>Реагенты 1,0%</c:v>
                </c:pt>
                <c:pt idx="10">
                  <c:v>ГСМ 0,96%</c:v>
                </c:pt>
                <c:pt idx="11">
                  <c:v>Аренда 0,62%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4376292.9189494578</c:v>
                </c:pt>
                <c:pt idx="1">
                  <c:v>2701474.7938069017</c:v>
                </c:pt>
                <c:pt idx="2">
                  <c:v>1200860.80654158</c:v>
                </c:pt>
                <c:pt idx="3">
                  <c:v>1032064.9420366278</c:v>
                </c:pt>
                <c:pt idx="4">
                  <c:v>924774.41838126304</c:v>
                </c:pt>
                <c:pt idx="5">
                  <c:v>762990.31294369453</c:v>
                </c:pt>
                <c:pt idx="6">
                  <c:v>701190.66864103405</c:v>
                </c:pt>
                <c:pt idx="7">
                  <c:v>619079.7173604056</c:v>
                </c:pt>
                <c:pt idx="8">
                  <c:v>244372.8584977506</c:v>
                </c:pt>
                <c:pt idx="9">
                  <c:v>128828.3771899674</c:v>
                </c:pt>
                <c:pt idx="10">
                  <c:v>124016.92817878663</c:v>
                </c:pt>
                <c:pt idx="11">
                  <c:v>80569.697170652595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95A-4BDB-BAB3-D585DCC93B9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ФОТ 33,93%</c:v>
                </c:pt>
                <c:pt idx="1">
                  <c:v>Электроэнергия 20,95%</c:v>
                </c:pt>
                <c:pt idx="2">
                  <c:v>Прочие 9,31%</c:v>
                </c:pt>
                <c:pt idx="3">
                  <c:v>Снятия 8,0%</c:v>
                </c:pt>
                <c:pt idx="4">
                  <c:v>Прибыль 7,17%</c:v>
                </c:pt>
                <c:pt idx="5">
                  <c:v>Недополученные доходы 5,92%</c:v>
                </c:pt>
                <c:pt idx="6">
                  <c:v>Текущий и капитальный ремонт 5,44%</c:v>
                </c:pt>
                <c:pt idx="7">
                  <c:v>Амортизация 4,8%</c:v>
                </c:pt>
                <c:pt idx="8">
                  <c:v>Налоги и сборы 1,89%</c:v>
                </c:pt>
                <c:pt idx="9">
                  <c:v>Реагенты 1,0%</c:v>
                </c:pt>
                <c:pt idx="10">
                  <c:v>ГСМ 0,96%</c:v>
                </c:pt>
                <c:pt idx="11">
                  <c:v>Аренда 0,62%</c:v>
                </c:pt>
              </c:strCache>
            </c:strRef>
          </c:cat>
          <c:val>
            <c:numRef>
              <c:f>Лист1!$C$2:$C$13</c:f>
              <c:numCache>
                <c:formatCode>0.00%</c:formatCode>
                <c:ptCount val="12"/>
                <c:pt idx="0">
                  <c:v>0.33933914940613963</c:v>
                </c:pt>
                <c:pt idx="1">
                  <c:v>0.20947321754975692</c:v>
                </c:pt>
                <c:pt idx="2">
                  <c:v>9.3115130132745305E-2</c:v>
                </c:pt>
                <c:pt idx="3">
                  <c:v>8.0026644936435715E-2</c:v>
                </c:pt>
                <c:pt idx="4">
                  <c:v>7.1707303495897351E-2</c:v>
                </c:pt>
                <c:pt idx="5">
                  <c:v>5.916251233511817E-2</c:v>
                </c:pt>
                <c:pt idx="6">
                  <c:v>5.4370548195683703E-2</c:v>
                </c:pt>
                <c:pt idx="7">
                  <c:v>4.8003638831859367E-2</c:v>
                </c:pt>
                <c:pt idx="8">
                  <c:v>1.8948749427056193E-2</c:v>
                </c:pt>
                <c:pt idx="9">
                  <c:v>9.989393476319483E-3</c:v>
                </c:pt>
                <c:pt idx="10">
                  <c:v>9.6163121846638434E-3</c:v>
                </c:pt>
                <c:pt idx="11">
                  <c:v>6.2474000283241245E-3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95A-4BDB-BAB3-D585DCC93B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422799522493331"/>
          <c:y val="0.3204567363620815"/>
          <c:w val="0.35570718956554176"/>
          <c:h val="0.67714837964059971"/>
        </c:manualLayout>
      </c:layout>
      <c:overlay val="0"/>
      <c:txPr>
        <a:bodyPr/>
        <a:lstStyle/>
        <a:p>
          <a:pPr>
            <a:defRPr sz="95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081-465E-9697-B86327489D4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081-465E-9697-B86327489D4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081-465E-9697-B86327489D4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081-465E-9697-B86327489D4B}"/>
              </c:ext>
            </c:extLst>
          </c:dPt>
          <c:dLbls>
            <c:dLbl>
              <c:idx val="0"/>
              <c:layout>
                <c:manualLayout>
                  <c:x val="-0.10060024309200721"/>
                  <c:y val="8.225489240727970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9.7492456356032875E-2"/>
                      <c:h val="6.33189104083142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081-465E-9697-B86327489D4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РСО, присоединенные к ОТС по ЖКХ РО (ставка рабочего I разряда принята в полном объеме)</c:v>
                </c:pt>
                <c:pt idx="1">
                  <c:v>РСО, присоединенные к ОТС по ЖКХ РО (принято постепенное доведение до ставки рабочего I разряда)</c:v>
                </c:pt>
                <c:pt idx="2">
                  <c:v>РСО, неприсоединенные к ОТС по ЖКХ РО (в расчет тарифов данных РСО ставка рабочего I разряда была принята не более утвержденной в рамках ОТС по ЖКХ РО)</c:v>
                </c:pt>
                <c:pt idx="3">
                  <c:v>РСО, присоединенные к другим ОТС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25</c:v>
                </c:pt>
                <c:pt idx="2">
                  <c:v>72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081-465E-9697-B86327489D4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681994033294271"/>
          <c:y val="0.11399378525960119"/>
          <c:w val="0.41258533002838665"/>
          <c:h val="0.81210510755121124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РСО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4BF-4A24-9926-D0248D1737A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 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РСО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4BF-4A24-9926-D0248D1737A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РСО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4BF-4A24-9926-D0248D1737A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chemeClr val="accent4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РСО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4BF-4A24-9926-D0248D1737A7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планируется на 2018 год</c:v>
                </c:pt>
              </c:strCache>
            </c:strRef>
          </c:tx>
          <c:spPr>
            <a:solidFill>
              <a:schemeClr val="accent5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РСО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4BF-4A24-9926-D0248D1737A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21960960"/>
        <c:axId val="21975040"/>
      </c:barChart>
      <c:catAx>
        <c:axId val="2196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975040"/>
        <c:crosses val="autoZero"/>
        <c:auto val="1"/>
        <c:lblAlgn val="ctr"/>
        <c:lblOffset val="100"/>
        <c:noMultiLvlLbl val="0"/>
      </c:catAx>
      <c:valAx>
        <c:axId val="21975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960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909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1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799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980" y="2130856"/>
            <a:ext cx="10362041" cy="14691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7853" y="3886517"/>
            <a:ext cx="8536296" cy="1752494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4CFDA-9BC6-44A7-8814-BD860552D874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8337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00F66-51EA-4433-BE86-75C7CFEDA4E3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910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470" y="4407357"/>
            <a:ext cx="10362039" cy="136146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470" y="2906576"/>
            <a:ext cx="10362039" cy="150078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93171-FC38-4B22-A84C-3D920ED65CEA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1174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285" y="1600517"/>
            <a:ext cx="5384466" cy="4526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6142" y="1600517"/>
            <a:ext cx="5386573" cy="4526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CAB75-FA45-4715-A8E1-F8E431A33908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753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285" y="1535610"/>
            <a:ext cx="5386573" cy="6395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285" y="2175183"/>
            <a:ext cx="5386573" cy="39514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4033" y="1535610"/>
            <a:ext cx="5388682" cy="6395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4033" y="2175183"/>
            <a:ext cx="5388682" cy="39514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A81C2-22E5-4A45-B338-9192AA41845A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0637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2AA71-D110-4636-9A07-250FB000AA82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9463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7851B-2E50-4BDC-80B0-CEDE69793CDB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503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284" y="272294"/>
            <a:ext cx="4011996" cy="116358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50" y="272294"/>
            <a:ext cx="6815966" cy="58543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284" y="1435875"/>
            <a:ext cx="4011996" cy="469073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3F0CA-E5FE-4881-A2FA-66E4ED1F5A6A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037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024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0753" y="4799967"/>
            <a:ext cx="7313514" cy="5667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0753" y="612661"/>
            <a:ext cx="7313514" cy="41144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0753" y="5366717"/>
            <a:ext cx="7313514" cy="805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2C33E-1622-46D8-96D1-BD84BB875871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5829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C87FD-24D4-405C-88F9-7A4F222F298F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113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886" y="273878"/>
            <a:ext cx="2742830" cy="585272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284" y="273878"/>
            <a:ext cx="8028209" cy="5852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A85C1-F406-4E22-AB33-A977EA573340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0524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285" y="273878"/>
            <a:ext cx="10973431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285" y="1600517"/>
            <a:ext cx="10973431" cy="452609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8EADF-7EC5-43E8-9299-FBD426B8757E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9279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285" y="273878"/>
            <a:ext cx="10973431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285" y="1600517"/>
            <a:ext cx="5384466" cy="45260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6142" y="1600517"/>
            <a:ext cx="5386573" cy="45260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899B5-1602-4BA6-B67B-AA2A71ABDCDD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2034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285" y="273878"/>
            <a:ext cx="10973431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09285" y="1600517"/>
            <a:ext cx="10973431" cy="452609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1F1C1-871B-4242-AD1B-00B7FF7C840D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4650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09285" y="273878"/>
            <a:ext cx="10973431" cy="585272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C788D-AF81-4282-9868-40A53411325D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8377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09285" y="273878"/>
            <a:ext cx="10973431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09285" y="1600518"/>
            <a:ext cx="5384466" cy="218626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6142" y="1600518"/>
            <a:ext cx="5386573" cy="218626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09285" y="3938759"/>
            <a:ext cx="5384466" cy="21878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6142" y="3938759"/>
            <a:ext cx="5386573" cy="21878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6B8C7-0793-4EC8-8CDD-7A9553ED4B46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0336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285" y="273878"/>
            <a:ext cx="10973431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285" y="1600517"/>
            <a:ext cx="5384466" cy="45260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6142" y="1600518"/>
            <a:ext cx="5386573" cy="218626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6142" y="3938759"/>
            <a:ext cx="5386573" cy="21878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27BEE-0A80-433C-A1D5-3952BC3280C0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6922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285" y="273878"/>
            <a:ext cx="10973431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285" y="1600518"/>
            <a:ext cx="10973431" cy="218626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285" y="3938759"/>
            <a:ext cx="10973431" cy="21878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28E08-B248-441D-B400-C0B1BC33E75B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478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1833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285" y="273878"/>
            <a:ext cx="10973431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09285" y="1600518"/>
            <a:ext cx="5384466" cy="218626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6142" y="1600518"/>
            <a:ext cx="5386573" cy="218626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609285" y="3938759"/>
            <a:ext cx="10973431" cy="21878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AAFBE-D3EC-492A-B8F1-306DD797BDF8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6800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k object 16"/>
          <p:cNvSpPr>
            <a:spLocks/>
          </p:cNvSpPr>
          <p:nvPr/>
        </p:nvSpPr>
        <p:spPr bwMode="auto">
          <a:xfrm>
            <a:off x="2063976" y="6308664"/>
            <a:ext cx="1920613" cy="433770"/>
          </a:xfrm>
          <a:custGeom>
            <a:avLst/>
            <a:gdLst>
              <a:gd name="T0" fmla="*/ 723106 w 1440180"/>
              <a:gd name="T1" fmla="*/ 0 h 432434"/>
              <a:gd name="T2" fmla="*/ 653475 w 1440180"/>
              <a:gd name="T3" fmla="*/ 994 h 432434"/>
              <a:gd name="T4" fmla="*/ 585714 w 1440180"/>
              <a:gd name="T5" fmla="*/ 3917 h 432434"/>
              <a:gd name="T6" fmla="*/ 520128 w 1440180"/>
              <a:gd name="T7" fmla="*/ 8678 h 432434"/>
              <a:gd name="T8" fmla="*/ 457019 w 1440180"/>
              <a:gd name="T9" fmla="*/ 15186 h 432434"/>
              <a:gd name="T10" fmla="*/ 396691 w 1440180"/>
              <a:gd name="T11" fmla="*/ 23348 h 432434"/>
              <a:gd name="T12" fmla="*/ 339446 w 1440180"/>
              <a:gd name="T13" fmla="*/ 33075 h 432434"/>
              <a:gd name="T14" fmla="*/ 285587 w 1440180"/>
              <a:gd name="T15" fmla="*/ 44277 h 432434"/>
              <a:gd name="T16" fmla="*/ 235420 w 1440180"/>
              <a:gd name="T17" fmla="*/ 56859 h 432434"/>
              <a:gd name="T18" fmla="*/ 189245 w 1440180"/>
              <a:gd name="T19" fmla="*/ 70734 h 432434"/>
              <a:gd name="T20" fmla="*/ 147367 w 1440180"/>
              <a:gd name="T21" fmla="*/ 85809 h 432434"/>
              <a:gd name="T22" fmla="*/ 110089 w 1440180"/>
              <a:gd name="T23" fmla="*/ 101993 h 432434"/>
              <a:gd name="T24" fmla="*/ 50546 w 1440180"/>
              <a:gd name="T25" fmla="*/ 137325 h 432434"/>
              <a:gd name="T26" fmla="*/ 13040 w 1440180"/>
              <a:gd name="T27" fmla="*/ 176002 h 432434"/>
              <a:gd name="T28" fmla="*/ 0 w 1440180"/>
              <a:gd name="T29" fmla="*/ 217295 h 432434"/>
              <a:gd name="T30" fmla="*/ 3310 w 1440180"/>
              <a:gd name="T31" fmla="*/ 238223 h 432434"/>
              <a:gd name="T32" fmla="*/ 28886 w 1440180"/>
              <a:gd name="T33" fmla="*/ 278296 h 432434"/>
              <a:gd name="T34" fmla="*/ 77714 w 1440180"/>
              <a:gd name="T35" fmla="*/ 315389 h 432434"/>
              <a:gd name="T36" fmla="*/ 147367 w 1440180"/>
              <a:gd name="T37" fmla="*/ 348775 h 432434"/>
              <a:gd name="T38" fmla="*/ 189245 w 1440180"/>
              <a:gd name="T39" fmla="*/ 363850 h 432434"/>
              <a:gd name="T40" fmla="*/ 235420 w 1440180"/>
              <a:gd name="T41" fmla="*/ 377725 h 432434"/>
              <a:gd name="T42" fmla="*/ 285587 w 1440180"/>
              <a:gd name="T43" fmla="*/ 390307 h 432434"/>
              <a:gd name="T44" fmla="*/ 339446 w 1440180"/>
              <a:gd name="T45" fmla="*/ 401508 h 432434"/>
              <a:gd name="T46" fmla="*/ 396691 w 1440180"/>
              <a:gd name="T47" fmla="*/ 411236 h 432434"/>
              <a:gd name="T48" fmla="*/ 457019 w 1440180"/>
              <a:gd name="T49" fmla="*/ 419399 h 432434"/>
              <a:gd name="T50" fmla="*/ 520128 w 1440180"/>
              <a:gd name="T51" fmla="*/ 425907 h 432434"/>
              <a:gd name="T52" fmla="*/ 585714 w 1440180"/>
              <a:gd name="T53" fmla="*/ 430668 h 432434"/>
              <a:gd name="T54" fmla="*/ 653475 w 1440180"/>
              <a:gd name="T55" fmla="*/ 433591 h 432434"/>
              <a:gd name="T56" fmla="*/ 723106 w 1440180"/>
              <a:gd name="T57" fmla="*/ 434586 h 432434"/>
              <a:gd name="T58" fmla="*/ 792757 w 1440180"/>
              <a:gd name="T59" fmla="*/ 433591 h 432434"/>
              <a:gd name="T60" fmla="*/ 860531 w 1440180"/>
              <a:gd name="T61" fmla="*/ 430668 h 432434"/>
              <a:gd name="T62" fmla="*/ 926129 w 1440180"/>
              <a:gd name="T63" fmla="*/ 425907 h 432434"/>
              <a:gd name="T64" fmla="*/ 989244 w 1440180"/>
              <a:gd name="T65" fmla="*/ 419399 h 432434"/>
              <a:gd name="T66" fmla="*/ 1049577 w 1440180"/>
              <a:gd name="T67" fmla="*/ 411236 h 432434"/>
              <a:gd name="T68" fmla="*/ 1106822 w 1440180"/>
              <a:gd name="T69" fmla="*/ 401508 h 432434"/>
              <a:gd name="T70" fmla="*/ 1160678 w 1440180"/>
              <a:gd name="T71" fmla="*/ 390307 h 432434"/>
              <a:gd name="T72" fmla="*/ 1210842 w 1440180"/>
              <a:gd name="T73" fmla="*/ 377725 h 432434"/>
              <a:gd name="T74" fmla="*/ 1257011 w 1440180"/>
              <a:gd name="T75" fmla="*/ 363850 h 432434"/>
              <a:gd name="T76" fmla="*/ 1298883 w 1440180"/>
              <a:gd name="T77" fmla="*/ 348775 h 432434"/>
              <a:gd name="T78" fmla="*/ 1336153 w 1440180"/>
              <a:gd name="T79" fmla="*/ 332591 h 432434"/>
              <a:gd name="T80" fmla="*/ 1395682 w 1440180"/>
              <a:gd name="T81" fmla="*/ 297261 h 432434"/>
              <a:gd name="T82" fmla="*/ 1433176 w 1440180"/>
              <a:gd name="T83" fmla="*/ 258586 h 432434"/>
              <a:gd name="T84" fmla="*/ 1446212 w 1440180"/>
              <a:gd name="T85" fmla="*/ 217295 h 432434"/>
              <a:gd name="T86" fmla="*/ 1442902 w 1440180"/>
              <a:gd name="T87" fmla="*/ 196367 h 432434"/>
              <a:gd name="T88" fmla="*/ 1417335 w 1440180"/>
              <a:gd name="T89" fmla="*/ 156291 h 432434"/>
              <a:gd name="T90" fmla="*/ 1368520 w 1440180"/>
              <a:gd name="T91" fmla="*/ 119195 h 432434"/>
              <a:gd name="T92" fmla="*/ 1298883 w 1440180"/>
              <a:gd name="T93" fmla="*/ 85809 h 432434"/>
              <a:gd name="T94" fmla="*/ 1257011 w 1440180"/>
              <a:gd name="T95" fmla="*/ 70734 h 432434"/>
              <a:gd name="T96" fmla="*/ 1210842 w 1440180"/>
              <a:gd name="T97" fmla="*/ 56859 h 432434"/>
              <a:gd name="T98" fmla="*/ 1160678 w 1440180"/>
              <a:gd name="T99" fmla="*/ 44277 h 432434"/>
              <a:gd name="T100" fmla="*/ 1106822 w 1440180"/>
              <a:gd name="T101" fmla="*/ 33075 h 432434"/>
              <a:gd name="T102" fmla="*/ 1049577 w 1440180"/>
              <a:gd name="T103" fmla="*/ 23348 h 432434"/>
              <a:gd name="T104" fmla="*/ 989244 w 1440180"/>
              <a:gd name="T105" fmla="*/ 15186 h 432434"/>
              <a:gd name="T106" fmla="*/ 926129 w 1440180"/>
              <a:gd name="T107" fmla="*/ 8678 h 432434"/>
              <a:gd name="T108" fmla="*/ 860531 w 1440180"/>
              <a:gd name="T109" fmla="*/ 3917 h 432434"/>
              <a:gd name="T110" fmla="*/ 792757 w 1440180"/>
              <a:gd name="T111" fmla="*/ 994 h 432434"/>
              <a:gd name="T112" fmla="*/ 723106 w 1440180"/>
              <a:gd name="T113" fmla="*/ 0 h 4324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440180" h="432434">
                <a:moveTo>
                  <a:pt x="720090" y="0"/>
                </a:moveTo>
                <a:lnTo>
                  <a:pt x="650749" y="988"/>
                </a:lnTo>
                <a:lnTo>
                  <a:pt x="583271" y="3894"/>
                </a:lnTo>
                <a:lnTo>
                  <a:pt x="517959" y="8627"/>
                </a:lnTo>
                <a:lnTo>
                  <a:pt x="455113" y="15097"/>
                </a:lnTo>
                <a:lnTo>
                  <a:pt x="395036" y="23212"/>
                </a:lnTo>
                <a:lnTo>
                  <a:pt x="338030" y="32882"/>
                </a:lnTo>
                <a:lnTo>
                  <a:pt x="284396" y="44018"/>
                </a:lnTo>
                <a:lnTo>
                  <a:pt x="234438" y="56527"/>
                </a:lnTo>
                <a:lnTo>
                  <a:pt x="188456" y="70321"/>
                </a:lnTo>
                <a:lnTo>
                  <a:pt x="146752" y="85308"/>
                </a:lnTo>
                <a:lnTo>
                  <a:pt x="109630" y="101397"/>
                </a:lnTo>
                <a:lnTo>
                  <a:pt x="50335" y="136523"/>
                </a:lnTo>
                <a:lnTo>
                  <a:pt x="12986" y="174974"/>
                </a:lnTo>
                <a:lnTo>
                  <a:pt x="0" y="216026"/>
                </a:lnTo>
                <a:lnTo>
                  <a:pt x="3296" y="236831"/>
                </a:lnTo>
                <a:lnTo>
                  <a:pt x="28766" y="276670"/>
                </a:lnTo>
                <a:lnTo>
                  <a:pt x="77390" y="313547"/>
                </a:lnTo>
                <a:lnTo>
                  <a:pt x="146752" y="346738"/>
                </a:lnTo>
                <a:lnTo>
                  <a:pt x="188456" y="361724"/>
                </a:lnTo>
                <a:lnTo>
                  <a:pt x="234438" y="375518"/>
                </a:lnTo>
                <a:lnTo>
                  <a:pt x="284396" y="388027"/>
                </a:lnTo>
                <a:lnTo>
                  <a:pt x="338030" y="399163"/>
                </a:lnTo>
                <a:lnTo>
                  <a:pt x="395036" y="408834"/>
                </a:lnTo>
                <a:lnTo>
                  <a:pt x="455113" y="416949"/>
                </a:lnTo>
                <a:lnTo>
                  <a:pt x="517959" y="423419"/>
                </a:lnTo>
                <a:lnTo>
                  <a:pt x="583271" y="428152"/>
                </a:lnTo>
                <a:lnTo>
                  <a:pt x="650749" y="431058"/>
                </a:lnTo>
                <a:lnTo>
                  <a:pt x="720090" y="432047"/>
                </a:lnTo>
                <a:lnTo>
                  <a:pt x="789450" y="431058"/>
                </a:lnTo>
                <a:lnTo>
                  <a:pt x="856942" y="428152"/>
                </a:lnTo>
                <a:lnTo>
                  <a:pt x="922266" y="423419"/>
                </a:lnTo>
                <a:lnTo>
                  <a:pt x="985118" y="416949"/>
                </a:lnTo>
                <a:lnTo>
                  <a:pt x="1045199" y="408834"/>
                </a:lnTo>
                <a:lnTo>
                  <a:pt x="1102206" y="399163"/>
                </a:lnTo>
                <a:lnTo>
                  <a:pt x="1155837" y="388027"/>
                </a:lnTo>
                <a:lnTo>
                  <a:pt x="1205792" y="375518"/>
                </a:lnTo>
                <a:lnTo>
                  <a:pt x="1251768" y="361724"/>
                </a:lnTo>
                <a:lnTo>
                  <a:pt x="1293465" y="346738"/>
                </a:lnTo>
                <a:lnTo>
                  <a:pt x="1330580" y="330648"/>
                </a:lnTo>
                <a:lnTo>
                  <a:pt x="1389861" y="295524"/>
                </a:lnTo>
                <a:lnTo>
                  <a:pt x="1427198" y="257075"/>
                </a:lnTo>
                <a:lnTo>
                  <a:pt x="1440180" y="216026"/>
                </a:lnTo>
                <a:lnTo>
                  <a:pt x="1436884" y="195220"/>
                </a:lnTo>
                <a:lnTo>
                  <a:pt x="1411423" y="155378"/>
                </a:lnTo>
                <a:lnTo>
                  <a:pt x="1362812" y="118499"/>
                </a:lnTo>
                <a:lnTo>
                  <a:pt x="1293465" y="85308"/>
                </a:lnTo>
                <a:lnTo>
                  <a:pt x="1251768" y="70321"/>
                </a:lnTo>
                <a:lnTo>
                  <a:pt x="1205792" y="56527"/>
                </a:lnTo>
                <a:lnTo>
                  <a:pt x="1155837" y="44018"/>
                </a:lnTo>
                <a:lnTo>
                  <a:pt x="1102206" y="32882"/>
                </a:lnTo>
                <a:lnTo>
                  <a:pt x="1045199" y="23212"/>
                </a:lnTo>
                <a:lnTo>
                  <a:pt x="985118" y="15097"/>
                </a:lnTo>
                <a:lnTo>
                  <a:pt x="922266" y="8627"/>
                </a:lnTo>
                <a:lnTo>
                  <a:pt x="856942" y="3894"/>
                </a:lnTo>
                <a:lnTo>
                  <a:pt x="789450" y="988"/>
                </a:lnTo>
                <a:lnTo>
                  <a:pt x="720090" y="0"/>
                </a:lnTo>
                <a:close/>
              </a:path>
            </a:pathLst>
          </a:custGeom>
          <a:solidFill>
            <a:srgbClr val="205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6" name="bk object 17"/>
          <p:cNvSpPr>
            <a:spLocks/>
          </p:cNvSpPr>
          <p:nvPr/>
        </p:nvSpPr>
        <p:spPr bwMode="auto">
          <a:xfrm>
            <a:off x="2063976" y="6308664"/>
            <a:ext cx="1920613" cy="433770"/>
          </a:xfrm>
          <a:custGeom>
            <a:avLst/>
            <a:gdLst>
              <a:gd name="T0" fmla="*/ 0 w 1440180"/>
              <a:gd name="T1" fmla="*/ 217295 h 432434"/>
              <a:gd name="T2" fmla="*/ 13040 w 1440180"/>
              <a:gd name="T3" fmla="*/ 176002 h 432434"/>
              <a:gd name="T4" fmla="*/ 50546 w 1440180"/>
              <a:gd name="T5" fmla="*/ 137325 h 432434"/>
              <a:gd name="T6" fmla="*/ 110089 w 1440180"/>
              <a:gd name="T7" fmla="*/ 101993 h 432434"/>
              <a:gd name="T8" fmla="*/ 147367 w 1440180"/>
              <a:gd name="T9" fmla="*/ 85809 h 432434"/>
              <a:gd name="T10" fmla="*/ 189245 w 1440180"/>
              <a:gd name="T11" fmla="*/ 70734 h 432434"/>
              <a:gd name="T12" fmla="*/ 235420 w 1440180"/>
              <a:gd name="T13" fmla="*/ 56859 h 432434"/>
              <a:gd name="T14" fmla="*/ 285587 w 1440180"/>
              <a:gd name="T15" fmla="*/ 44277 h 432434"/>
              <a:gd name="T16" fmla="*/ 339446 w 1440180"/>
              <a:gd name="T17" fmla="*/ 33075 h 432434"/>
              <a:gd name="T18" fmla="*/ 396691 w 1440180"/>
              <a:gd name="T19" fmla="*/ 23348 h 432434"/>
              <a:gd name="T20" fmla="*/ 457019 w 1440180"/>
              <a:gd name="T21" fmla="*/ 15186 h 432434"/>
              <a:gd name="T22" fmla="*/ 520128 w 1440180"/>
              <a:gd name="T23" fmla="*/ 8678 h 432434"/>
              <a:gd name="T24" fmla="*/ 585714 w 1440180"/>
              <a:gd name="T25" fmla="*/ 3917 h 432434"/>
              <a:gd name="T26" fmla="*/ 653475 w 1440180"/>
              <a:gd name="T27" fmla="*/ 994 h 432434"/>
              <a:gd name="T28" fmla="*/ 723106 w 1440180"/>
              <a:gd name="T29" fmla="*/ 0 h 432434"/>
              <a:gd name="T30" fmla="*/ 792757 w 1440180"/>
              <a:gd name="T31" fmla="*/ 994 h 432434"/>
              <a:gd name="T32" fmla="*/ 860531 w 1440180"/>
              <a:gd name="T33" fmla="*/ 3917 h 432434"/>
              <a:gd name="T34" fmla="*/ 926129 w 1440180"/>
              <a:gd name="T35" fmla="*/ 8678 h 432434"/>
              <a:gd name="T36" fmla="*/ 989244 w 1440180"/>
              <a:gd name="T37" fmla="*/ 15186 h 432434"/>
              <a:gd name="T38" fmla="*/ 1049577 w 1440180"/>
              <a:gd name="T39" fmla="*/ 23348 h 432434"/>
              <a:gd name="T40" fmla="*/ 1106822 w 1440180"/>
              <a:gd name="T41" fmla="*/ 33075 h 432434"/>
              <a:gd name="T42" fmla="*/ 1160678 w 1440180"/>
              <a:gd name="T43" fmla="*/ 44277 h 432434"/>
              <a:gd name="T44" fmla="*/ 1210842 w 1440180"/>
              <a:gd name="T45" fmla="*/ 56859 h 432434"/>
              <a:gd name="T46" fmla="*/ 1257011 w 1440180"/>
              <a:gd name="T47" fmla="*/ 70734 h 432434"/>
              <a:gd name="T48" fmla="*/ 1298883 w 1440180"/>
              <a:gd name="T49" fmla="*/ 85809 h 432434"/>
              <a:gd name="T50" fmla="*/ 1336153 w 1440180"/>
              <a:gd name="T51" fmla="*/ 101993 h 432434"/>
              <a:gd name="T52" fmla="*/ 1395682 w 1440180"/>
              <a:gd name="T53" fmla="*/ 137325 h 432434"/>
              <a:gd name="T54" fmla="*/ 1433176 w 1440180"/>
              <a:gd name="T55" fmla="*/ 176002 h 432434"/>
              <a:gd name="T56" fmla="*/ 1446212 w 1440180"/>
              <a:gd name="T57" fmla="*/ 217295 h 432434"/>
              <a:gd name="T58" fmla="*/ 1442902 w 1440180"/>
              <a:gd name="T59" fmla="*/ 238223 h 432434"/>
              <a:gd name="T60" fmla="*/ 1433176 w 1440180"/>
              <a:gd name="T61" fmla="*/ 258586 h 432434"/>
              <a:gd name="T62" fmla="*/ 1395682 w 1440180"/>
              <a:gd name="T63" fmla="*/ 297261 h 432434"/>
              <a:gd name="T64" fmla="*/ 1336153 w 1440180"/>
              <a:gd name="T65" fmla="*/ 332591 h 432434"/>
              <a:gd name="T66" fmla="*/ 1298883 w 1440180"/>
              <a:gd name="T67" fmla="*/ 348775 h 432434"/>
              <a:gd name="T68" fmla="*/ 1257011 w 1440180"/>
              <a:gd name="T69" fmla="*/ 363850 h 432434"/>
              <a:gd name="T70" fmla="*/ 1210842 w 1440180"/>
              <a:gd name="T71" fmla="*/ 377725 h 432434"/>
              <a:gd name="T72" fmla="*/ 1160678 w 1440180"/>
              <a:gd name="T73" fmla="*/ 390307 h 432434"/>
              <a:gd name="T74" fmla="*/ 1106822 w 1440180"/>
              <a:gd name="T75" fmla="*/ 401508 h 432434"/>
              <a:gd name="T76" fmla="*/ 1049577 w 1440180"/>
              <a:gd name="T77" fmla="*/ 411236 h 432434"/>
              <a:gd name="T78" fmla="*/ 989244 w 1440180"/>
              <a:gd name="T79" fmla="*/ 419399 h 432434"/>
              <a:gd name="T80" fmla="*/ 926129 w 1440180"/>
              <a:gd name="T81" fmla="*/ 425907 h 432434"/>
              <a:gd name="T82" fmla="*/ 860531 w 1440180"/>
              <a:gd name="T83" fmla="*/ 430668 h 432434"/>
              <a:gd name="T84" fmla="*/ 792757 w 1440180"/>
              <a:gd name="T85" fmla="*/ 433591 h 432434"/>
              <a:gd name="T86" fmla="*/ 723106 w 1440180"/>
              <a:gd name="T87" fmla="*/ 434586 h 432434"/>
              <a:gd name="T88" fmla="*/ 653475 w 1440180"/>
              <a:gd name="T89" fmla="*/ 433591 h 432434"/>
              <a:gd name="T90" fmla="*/ 585714 w 1440180"/>
              <a:gd name="T91" fmla="*/ 430668 h 432434"/>
              <a:gd name="T92" fmla="*/ 520128 w 1440180"/>
              <a:gd name="T93" fmla="*/ 425907 h 432434"/>
              <a:gd name="T94" fmla="*/ 457019 w 1440180"/>
              <a:gd name="T95" fmla="*/ 419399 h 432434"/>
              <a:gd name="T96" fmla="*/ 396691 w 1440180"/>
              <a:gd name="T97" fmla="*/ 411236 h 432434"/>
              <a:gd name="T98" fmla="*/ 339446 w 1440180"/>
              <a:gd name="T99" fmla="*/ 401508 h 432434"/>
              <a:gd name="T100" fmla="*/ 285587 w 1440180"/>
              <a:gd name="T101" fmla="*/ 390307 h 432434"/>
              <a:gd name="T102" fmla="*/ 235420 w 1440180"/>
              <a:gd name="T103" fmla="*/ 377725 h 432434"/>
              <a:gd name="T104" fmla="*/ 189245 w 1440180"/>
              <a:gd name="T105" fmla="*/ 363850 h 432434"/>
              <a:gd name="T106" fmla="*/ 147367 w 1440180"/>
              <a:gd name="T107" fmla="*/ 348775 h 432434"/>
              <a:gd name="T108" fmla="*/ 110089 w 1440180"/>
              <a:gd name="T109" fmla="*/ 332591 h 432434"/>
              <a:gd name="T110" fmla="*/ 50546 w 1440180"/>
              <a:gd name="T111" fmla="*/ 297261 h 432434"/>
              <a:gd name="T112" fmla="*/ 13040 w 1440180"/>
              <a:gd name="T113" fmla="*/ 258586 h 432434"/>
              <a:gd name="T114" fmla="*/ 0 w 1440180"/>
              <a:gd name="T115" fmla="*/ 217295 h 4324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440180" h="432434">
                <a:moveTo>
                  <a:pt x="0" y="216026"/>
                </a:moveTo>
                <a:lnTo>
                  <a:pt x="12986" y="174974"/>
                </a:lnTo>
                <a:lnTo>
                  <a:pt x="50335" y="136523"/>
                </a:lnTo>
                <a:lnTo>
                  <a:pt x="109630" y="101397"/>
                </a:lnTo>
                <a:lnTo>
                  <a:pt x="146752" y="85308"/>
                </a:lnTo>
                <a:lnTo>
                  <a:pt x="188456" y="70321"/>
                </a:lnTo>
                <a:lnTo>
                  <a:pt x="234438" y="56527"/>
                </a:lnTo>
                <a:lnTo>
                  <a:pt x="284396" y="44018"/>
                </a:lnTo>
                <a:lnTo>
                  <a:pt x="338030" y="32882"/>
                </a:lnTo>
                <a:lnTo>
                  <a:pt x="395036" y="23212"/>
                </a:lnTo>
                <a:lnTo>
                  <a:pt x="455113" y="15097"/>
                </a:lnTo>
                <a:lnTo>
                  <a:pt x="517959" y="8627"/>
                </a:lnTo>
                <a:lnTo>
                  <a:pt x="583271" y="3894"/>
                </a:lnTo>
                <a:lnTo>
                  <a:pt x="650749" y="988"/>
                </a:lnTo>
                <a:lnTo>
                  <a:pt x="720090" y="0"/>
                </a:lnTo>
                <a:lnTo>
                  <a:pt x="789450" y="988"/>
                </a:lnTo>
                <a:lnTo>
                  <a:pt x="856942" y="3894"/>
                </a:lnTo>
                <a:lnTo>
                  <a:pt x="922266" y="8627"/>
                </a:lnTo>
                <a:lnTo>
                  <a:pt x="985118" y="15097"/>
                </a:lnTo>
                <a:lnTo>
                  <a:pt x="1045199" y="23212"/>
                </a:lnTo>
                <a:lnTo>
                  <a:pt x="1102206" y="32882"/>
                </a:lnTo>
                <a:lnTo>
                  <a:pt x="1155837" y="44018"/>
                </a:lnTo>
                <a:lnTo>
                  <a:pt x="1205792" y="56527"/>
                </a:lnTo>
                <a:lnTo>
                  <a:pt x="1251768" y="70321"/>
                </a:lnTo>
                <a:lnTo>
                  <a:pt x="1293465" y="85308"/>
                </a:lnTo>
                <a:lnTo>
                  <a:pt x="1330580" y="101397"/>
                </a:lnTo>
                <a:lnTo>
                  <a:pt x="1389861" y="136523"/>
                </a:lnTo>
                <a:lnTo>
                  <a:pt x="1427198" y="174974"/>
                </a:lnTo>
                <a:lnTo>
                  <a:pt x="1440180" y="216026"/>
                </a:lnTo>
                <a:lnTo>
                  <a:pt x="1436884" y="236831"/>
                </a:lnTo>
                <a:lnTo>
                  <a:pt x="1427198" y="257075"/>
                </a:lnTo>
                <a:lnTo>
                  <a:pt x="1389861" y="295524"/>
                </a:lnTo>
                <a:lnTo>
                  <a:pt x="1330580" y="330648"/>
                </a:lnTo>
                <a:lnTo>
                  <a:pt x="1293465" y="346738"/>
                </a:lnTo>
                <a:lnTo>
                  <a:pt x="1251768" y="361724"/>
                </a:lnTo>
                <a:lnTo>
                  <a:pt x="1205792" y="375518"/>
                </a:lnTo>
                <a:lnTo>
                  <a:pt x="1155837" y="388027"/>
                </a:lnTo>
                <a:lnTo>
                  <a:pt x="1102206" y="399163"/>
                </a:lnTo>
                <a:lnTo>
                  <a:pt x="1045199" y="408834"/>
                </a:lnTo>
                <a:lnTo>
                  <a:pt x="985118" y="416949"/>
                </a:lnTo>
                <a:lnTo>
                  <a:pt x="922266" y="423419"/>
                </a:lnTo>
                <a:lnTo>
                  <a:pt x="856942" y="428152"/>
                </a:lnTo>
                <a:lnTo>
                  <a:pt x="789450" y="431058"/>
                </a:lnTo>
                <a:lnTo>
                  <a:pt x="720090" y="432047"/>
                </a:lnTo>
                <a:lnTo>
                  <a:pt x="650749" y="431058"/>
                </a:lnTo>
                <a:lnTo>
                  <a:pt x="583271" y="428152"/>
                </a:lnTo>
                <a:lnTo>
                  <a:pt x="517959" y="423419"/>
                </a:lnTo>
                <a:lnTo>
                  <a:pt x="455113" y="416949"/>
                </a:lnTo>
                <a:lnTo>
                  <a:pt x="395036" y="408834"/>
                </a:lnTo>
                <a:lnTo>
                  <a:pt x="338030" y="399163"/>
                </a:lnTo>
                <a:lnTo>
                  <a:pt x="284396" y="388027"/>
                </a:lnTo>
                <a:lnTo>
                  <a:pt x="234438" y="375518"/>
                </a:lnTo>
                <a:lnTo>
                  <a:pt x="188456" y="361724"/>
                </a:lnTo>
                <a:lnTo>
                  <a:pt x="146752" y="346738"/>
                </a:lnTo>
                <a:lnTo>
                  <a:pt x="109630" y="330648"/>
                </a:lnTo>
                <a:lnTo>
                  <a:pt x="50335" y="295524"/>
                </a:lnTo>
                <a:lnTo>
                  <a:pt x="12986" y="257075"/>
                </a:lnTo>
                <a:lnTo>
                  <a:pt x="0" y="216026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C0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2" y="1577341"/>
            <a:ext cx="5303520" cy="49107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1"/>
            <a:ext cx="5303520" cy="49107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Holder 5"/>
          <p:cNvSpPr>
            <a:spLocks noGrp="1"/>
          </p:cNvSpPr>
          <p:nvPr>
            <p:ph type="ftr" sz="quarter" idx="10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Holder 6"/>
          <p:cNvSpPr>
            <a:spLocks noGrp="1"/>
          </p:cNvSpPr>
          <p:nvPr>
            <p:ph type="dt" sz="half" idx="11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CFBA9D0-58A8-41CE-9487-7F79FB137F1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Holder 7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B5A052D-CE3F-4BFA-B8E2-C2799D949534}" type="slidenum">
              <a:rPr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147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934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561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527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610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995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16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5174A-2829-4877-BF78-95AD1F8F5C07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3B624-6402-4DB4-A8B8-D3A9EBD1A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3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285" y="273878"/>
            <a:ext cx="10973431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41" tIns="45869" rIns="91741" bIns="458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285" y="1600517"/>
            <a:ext cx="10973431" cy="452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41" tIns="45869" rIns="91741" bIns="458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252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285" y="6245341"/>
            <a:ext cx="2846135" cy="47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41" tIns="45869" rIns="91741" bIns="45869" numCol="1" anchor="t" anchorCtr="0" compatLnSpc="1">
            <a:prstTxWarp prst="textNoShape">
              <a:avLst/>
            </a:prstTxWarp>
          </a:bodyPr>
          <a:lstStyle>
            <a:lvl1pPr defTabSz="917575" eaLnBrk="1" hangingPunct="1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252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899" y="6245341"/>
            <a:ext cx="3860203" cy="47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41" tIns="45869" rIns="91741" bIns="45869" numCol="1" anchor="t" anchorCtr="0" compatLnSpc="1">
            <a:prstTxWarp prst="textNoShape">
              <a:avLst/>
            </a:prstTxWarp>
          </a:bodyPr>
          <a:lstStyle>
            <a:lvl1pPr algn="ctr" defTabSz="917575" eaLnBrk="1" hangingPunct="1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252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581" y="6245341"/>
            <a:ext cx="2846135" cy="47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41" tIns="45869" rIns="91741" bIns="45869" numCol="1" anchor="t" anchorCtr="0" compatLnSpc="1">
            <a:prstTxWarp prst="textNoShape">
              <a:avLst/>
            </a:prstTxWarp>
          </a:bodyPr>
          <a:lstStyle>
            <a:lvl1pPr algn="r" defTabSz="917575" eaLnBrk="1" hangingPunct="1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71564A-4137-41F8-B48C-E414DE2DDFCF}" type="slidenum">
              <a:rPr lang="ru-RU" alt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68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  <p:sldLayoutId id="2147483748" r:id="rId18"/>
    <p:sldLayoutId id="2147483749" r:id="rId19"/>
    <p:sldLayoutId id="2147483750" r:id="rId20"/>
  </p:sldLayoutIdLst>
  <p:txStyles>
    <p:titleStyle>
      <a:lvl1pPr algn="ctr" defTabSz="91757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757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defTabSz="91757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defTabSz="91757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defTabSz="91757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defTabSz="91757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defTabSz="91757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defTabSz="91757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defTabSz="91757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4488" indent="-344488" algn="l" defTabSz="917575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6125" indent="-287338" algn="l" defTabSz="91757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4588" indent="-227013" algn="l" defTabSz="917575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3375" indent="-227013" algn="l" defTabSz="917575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62163" indent="-227013" algn="l" defTabSz="917575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9363" indent="-227013" algn="l" defTabSz="91757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6563" indent="-227013" algn="l" defTabSz="91757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33763" indent="-227013" algn="l" defTabSz="91757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90963" indent="-227013" algn="l" defTabSz="91757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240489" cy="71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15893" y="1849064"/>
            <a:ext cx="10969215" cy="1366218"/>
          </a:xfrm>
        </p:spPr>
        <p:txBody>
          <a:bodyPr/>
          <a:lstStyle/>
          <a:p>
            <a:pPr eaLnBrk="1" hangingPunct="1"/>
            <a:r>
              <a:rPr lang="ru-RU" altLang="ru-RU" sz="2400" b="1" dirty="0" smtClean="0"/>
              <a:t>Итоги тарифного регулирования в сфере водоснабжения и водоотведения на 2017 год. Основные проблемы.</a:t>
            </a:r>
            <a:endParaRPr lang="ru-RU" altLang="ru-RU" sz="1600" b="1" i="1" dirty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125843" y="4864875"/>
            <a:ext cx="7827925" cy="867540"/>
          </a:xfrm>
        </p:spPr>
        <p:txBody>
          <a:bodyPr/>
          <a:lstStyle/>
          <a:p>
            <a:pPr eaLnBrk="1" hangingPunct="1"/>
            <a:r>
              <a:rPr lang="ru-RU" altLang="ru-RU" sz="1200" b="1" dirty="0" smtClean="0"/>
              <a:t>Май 2017 г.</a:t>
            </a:r>
          </a:p>
          <a:p>
            <a:pPr eaLnBrk="1" hangingPunct="1">
              <a:buClr>
                <a:schemeClr val="hlink"/>
              </a:buClr>
              <a:buFont typeface="Wingdings" pitchFamily="2" charset="2"/>
              <a:buNone/>
            </a:pPr>
            <a:endParaRPr lang="ru-RU" altLang="ru-RU" sz="1200" b="1" dirty="0" smtClean="0"/>
          </a:p>
          <a:p>
            <a:pPr eaLnBrk="1" hangingPunct="1"/>
            <a:r>
              <a:rPr lang="ru-RU" altLang="ru-RU" sz="1200" dirty="0" smtClean="0"/>
              <a:t>г. Ростов-на-Дону</a:t>
            </a:r>
          </a:p>
        </p:txBody>
      </p:sp>
      <p:pic>
        <p:nvPicPr>
          <p:cNvPr id="3077" name="Picture 5" descr="shablon isp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996" y="90238"/>
            <a:ext cx="10076156" cy="1328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814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94" y="96715"/>
            <a:ext cx="11833413" cy="75577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Слайд 1. Анализ </a:t>
            </a:r>
            <a:r>
              <a:rPr lang="ru-RU" sz="1800" b="1" dirty="0">
                <a:solidFill>
                  <a:srgbClr val="FF0000"/>
                </a:solidFill>
              </a:rPr>
              <a:t>изменения тарифов на услуги </a:t>
            </a:r>
            <a:r>
              <a:rPr lang="ru-RU" sz="1800" b="1" dirty="0" smtClean="0">
                <a:solidFill>
                  <a:srgbClr val="FF0000"/>
                </a:solidFill>
              </a:rPr>
              <a:t>в сфере</a:t>
            </a:r>
            <a:br>
              <a:rPr lang="ru-RU" sz="1800" b="1" dirty="0" smtClean="0">
                <a:solidFill>
                  <a:srgbClr val="FF0000"/>
                </a:solidFill>
              </a:rPr>
            </a:br>
            <a:r>
              <a:rPr lang="ru-RU" sz="1800" b="1" dirty="0" smtClean="0">
                <a:solidFill>
                  <a:srgbClr val="FF0000"/>
                </a:solidFill>
              </a:rPr>
              <a:t> </a:t>
            </a:r>
            <a:r>
              <a:rPr lang="ru-RU" sz="1800" b="1" dirty="0">
                <a:solidFill>
                  <a:srgbClr val="FF0000"/>
                </a:solidFill>
              </a:rPr>
              <a:t>водоснабжения и </a:t>
            </a:r>
            <a:r>
              <a:rPr lang="ru-RU" sz="1800" b="1" dirty="0" smtClean="0">
                <a:solidFill>
                  <a:srgbClr val="FF0000"/>
                </a:solidFill>
              </a:rPr>
              <a:t>водоотведения с 1 июля 2017 года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324079" y="852488"/>
            <a:ext cx="4688628" cy="36165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b="1" dirty="0" smtClean="0"/>
              <a:t>Диапазон </a:t>
            </a:r>
            <a:r>
              <a:rPr lang="ru-RU" sz="1400" b="1" dirty="0" smtClean="0"/>
              <a:t>изменения тарифов </a:t>
            </a:r>
          </a:p>
          <a:p>
            <a:pPr marL="0" indent="0" algn="ctr">
              <a:buNone/>
            </a:pPr>
            <a:r>
              <a:rPr lang="ru-RU" sz="1400" b="1" dirty="0" smtClean="0"/>
              <a:t>для населения по МР и ГО РО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1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406285"/>
              </p:ext>
            </p:extLst>
          </p:nvPr>
        </p:nvGraphicFramePr>
        <p:xfrm>
          <a:off x="7424794" y="1709403"/>
          <a:ext cx="3725560" cy="3919038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880410">
                  <a:extLst>
                    <a:ext uri="{9D8B030D-6E8A-4147-A177-3AD203B41FA5}">
                      <a16:colId xmlns="" xmlns:a16="http://schemas.microsoft.com/office/drawing/2014/main" val="17655030"/>
                    </a:ext>
                  </a:extLst>
                </a:gridCol>
                <a:gridCol w="770884">
                  <a:extLst>
                    <a:ext uri="{9D8B030D-6E8A-4147-A177-3AD203B41FA5}">
                      <a16:colId xmlns="" xmlns:a16="http://schemas.microsoft.com/office/drawing/2014/main" val="3023211563"/>
                    </a:ext>
                  </a:extLst>
                </a:gridCol>
                <a:gridCol w="791727">
                  <a:extLst>
                    <a:ext uri="{9D8B030D-6E8A-4147-A177-3AD203B41FA5}">
                      <a16:colId xmlns="" xmlns:a16="http://schemas.microsoft.com/office/drawing/2014/main" val="3256338112"/>
                    </a:ext>
                  </a:extLst>
                </a:gridCol>
                <a:gridCol w="1282539">
                  <a:extLst>
                    <a:ext uri="{9D8B030D-6E8A-4147-A177-3AD203B41FA5}">
                      <a16:colId xmlns="" xmlns:a16="http://schemas.microsoft.com/office/drawing/2014/main" val="3516740865"/>
                    </a:ext>
                  </a:extLst>
                </a:gridCol>
              </a:tblGrid>
              <a:tr h="528287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/>
                        </a:rPr>
                        <a:t>Вид услуг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/>
                        </a:rPr>
                        <a:t>Диапазон изменения тарифов для населения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/>
                        </a:rPr>
                        <a:t>Наименование РСО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524045133"/>
                  </a:ext>
                </a:extLst>
              </a:tr>
              <a:tr h="5282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 01.01.2017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 01.07.2017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35873403"/>
                  </a:ext>
                </a:extLst>
              </a:tr>
              <a:tr h="202166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Холодное водоснабжение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10143672"/>
                  </a:ext>
                </a:extLst>
              </a:tr>
              <a:tr h="5763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Тарифы по </a:t>
                      </a:r>
                      <a:r>
                        <a:rPr lang="ru-RU" sz="1100" dirty="0" smtClean="0">
                          <a:effectLst/>
                        </a:rPr>
                        <a:t>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5,04-86,12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5,13-87,66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Min</a:t>
                      </a:r>
                      <a:r>
                        <a:rPr lang="ru-RU" sz="900" kern="1200" dirty="0">
                          <a:effectLst/>
                        </a:rPr>
                        <a:t>: МУП "</a:t>
                      </a:r>
                      <a:r>
                        <a:rPr lang="ru-RU" sz="900" kern="1200" dirty="0" err="1">
                          <a:effectLst/>
                        </a:rPr>
                        <a:t>Горводоканал</a:t>
                      </a:r>
                      <a:r>
                        <a:rPr lang="ru-RU" sz="900" kern="1200" dirty="0">
                          <a:effectLst/>
                        </a:rPr>
                        <a:t>" </a:t>
                      </a:r>
                      <a:endParaRPr lang="ru-RU" sz="900" kern="1200" dirty="0" smtClean="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effectLst/>
                        </a:rPr>
                        <a:t>г</a:t>
                      </a:r>
                      <a:r>
                        <a:rPr lang="ru-RU" sz="900" kern="1200" dirty="0">
                          <a:effectLst/>
                        </a:rPr>
                        <a:t>. Новочеркасска</a:t>
                      </a:r>
                      <a:endParaRPr lang="ru-RU" sz="1100" dirty="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Max</a:t>
                      </a:r>
                      <a:r>
                        <a:rPr lang="ru-RU" sz="900" kern="1200" dirty="0">
                          <a:effectLst/>
                        </a:rPr>
                        <a:t>: ООО </a:t>
                      </a:r>
                      <a:r>
                        <a:rPr lang="ru-RU" sz="900" kern="1200" dirty="0" smtClean="0">
                          <a:effectLst/>
                        </a:rPr>
                        <a:t>«</a:t>
                      </a:r>
                      <a:r>
                        <a:rPr lang="ru-RU" sz="900" kern="1200" dirty="0" err="1" smtClean="0">
                          <a:effectLst/>
                        </a:rPr>
                        <a:t>Донреко</a:t>
                      </a:r>
                      <a:r>
                        <a:rPr lang="ru-RU" sz="900" kern="1200" dirty="0" smtClean="0">
                          <a:effectLst/>
                        </a:rPr>
                        <a:t>»</a:t>
                      </a:r>
                      <a:r>
                        <a:rPr lang="en-US" sz="900" kern="1200" dirty="0" smtClean="0">
                          <a:effectLst/>
                        </a:rPr>
                        <a:t>*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466682989"/>
                  </a:ext>
                </a:extLst>
              </a:tr>
              <a:tr h="656357">
                <a:tc>
                  <a:txBody>
                    <a:bodyPr/>
                    <a:lstStyle/>
                    <a:p>
                      <a:pPr marR="20955" algn="just">
                        <a:spcAft>
                          <a:spcPts val="0"/>
                        </a:spcAft>
                      </a:pPr>
                      <a:endParaRPr lang="ru-RU" sz="650" dirty="0" smtClean="0">
                        <a:effectLst/>
                      </a:endParaRPr>
                    </a:p>
                    <a:p>
                      <a:pPr marR="20955"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Тарифы </a:t>
                      </a:r>
                      <a:r>
                        <a:rPr lang="ru-RU" sz="1100" dirty="0">
                          <a:effectLst/>
                        </a:rPr>
                        <a:t>по </a:t>
                      </a:r>
                      <a:r>
                        <a:rPr lang="ru-RU" sz="1100" dirty="0" smtClean="0">
                          <a:effectLst/>
                        </a:rPr>
                        <a:t>МР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9,35-93,01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9,35-94,68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850" kern="1200" dirty="0">
                          <a:effectLst/>
                        </a:rPr>
                        <a:t>Min</a:t>
                      </a:r>
                      <a:r>
                        <a:rPr lang="ru-RU" sz="850" kern="1200" dirty="0">
                          <a:effectLst/>
                        </a:rPr>
                        <a:t>: МП "Янтарь" Поповского с/п</a:t>
                      </a:r>
                      <a:r>
                        <a:rPr lang="ru-RU" sz="800" kern="1200" dirty="0">
                          <a:effectLst/>
                        </a:rPr>
                        <a:t> </a:t>
                      </a:r>
                      <a:r>
                        <a:rPr lang="ru-RU" sz="800" kern="1200" dirty="0" smtClean="0">
                          <a:effectLst/>
                        </a:rPr>
                        <a:t> (Кашарский</a:t>
                      </a:r>
                      <a:r>
                        <a:rPr lang="ru-RU" sz="800" kern="1200" baseline="0" dirty="0" smtClean="0">
                          <a:effectLst/>
                        </a:rPr>
                        <a:t>)</a:t>
                      </a:r>
                      <a:endParaRPr lang="ru-RU" sz="800" dirty="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Max</a:t>
                      </a:r>
                      <a:r>
                        <a:rPr lang="ru-RU" sz="800" kern="1200" dirty="0" smtClean="0">
                          <a:effectLst/>
                        </a:rPr>
                        <a:t>:ООО </a:t>
                      </a:r>
                      <a:r>
                        <a:rPr lang="ru-RU" sz="800" kern="1200" dirty="0">
                          <a:effectLst/>
                        </a:rPr>
                        <a:t>«Ядро</a:t>
                      </a:r>
                      <a:r>
                        <a:rPr lang="ru-RU" sz="800" kern="1200" dirty="0" smtClean="0">
                          <a:effectLst/>
                        </a:rPr>
                        <a:t>» (Октябрьский)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007382888"/>
                  </a:ext>
                </a:extLst>
              </a:tr>
              <a:tr h="180920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Водоотведение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19401567"/>
                  </a:ext>
                </a:extLst>
              </a:tr>
              <a:tr h="7203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Тарифы по </a:t>
                      </a:r>
                      <a:r>
                        <a:rPr lang="ru-RU" sz="1100" dirty="0" smtClean="0">
                          <a:effectLst/>
                        </a:rPr>
                        <a:t>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12,20-65,53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12,44-66,71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Min</a:t>
                      </a:r>
                      <a:r>
                        <a:rPr lang="ru-RU" sz="900" kern="1200" dirty="0">
                          <a:effectLst/>
                        </a:rPr>
                        <a:t>: МУП "</a:t>
                      </a:r>
                      <a:r>
                        <a:rPr lang="ru-RU" sz="900" kern="1200" dirty="0" err="1">
                          <a:effectLst/>
                        </a:rPr>
                        <a:t>Горводоканал</a:t>
                      </a:r>
                      <a:r>
                        <a:rPr lang="ru-RU" sz="900" kern="1200" dirty="0">
                          <a:effectLst/>
                        </a:rPr>
                        <a:t>" </a:t>
                      </a:r>
                      <a:endParaRPr lang="ru-RU" sz="900" kern="1200" dirty="0" smtClean="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effectLst/>
                        </a:rPr>
                        <a:t>г</a:t>
                      </a:r>
                      <a:r>
                        <a:rPr lang="ru-RU" sz="900" kern="1200" dirty="0">
                          <a:effectLst/>
                        </a:rPr>
                        <a:t>. Новочеркасска</a:t>
                      </a:r>
                      <a:endParaRPr lang="ru-RU" sz="1100" dirty="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Max</a:t>
                      </a:r>
                      <a:r>
                        <a:rPr lang="ru-RU" sz="900" kern="1200" dirty="0">
                          <a:effectLst/>
                        </a:rPr>
                        <a:t>: ООО </a:t>
                      </a:r>
                      <a:r>
                        <a:rPr lang="ru-RU" sz="900" kern="1200" dirty="0" smtClean="0">
                          <a:effectLst/>
                        </a:rPr>
                        <a:t>«</a:t>
                      </a:r>
                      <a:r>
                        <a:rPr lang="ru-RU" sz="900" kern="1200" dirty="0" err="1" smtClean="0">
                          <a:effectLst/>
                        </a:rPr>
                        <a:t>Донреко</a:t>
                      </a:r>
                      <a:r>
                        <a:rPr lang="ru-RU" sz="900" kern="1200" dirty="0" smtClean="0">
                          <a:effectLst/>
                        </a:rPr>
                        <a:t>»**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22558694"/>
                  </a:ext>
                </a:extLst>
              </a:tr>
              <a:tr h="526316">
                <a:tc>
                  <a:txBody>
                    <a:bodyPr/>
                    <a:lstStyle/>
                    <a:p>
                      <a:pPr marR="20955" algn="just">
                        <a:spcAft>
                          <a:spcPts val="0"/>
                        </a:spcAft>
                      </a:pPr>
                      <a:endParaRPr lang="ru-RU" sz="650" dirty="0" smtClean="0">
                        <a:effectLst/>
                      </a:endParaRPr>
                    </a:p>
                    <a:p>
                      <a:pPr marR="20955" algn="just">
                        <a:spcAft>
                          <a:spcPts val="0"/>
                        </a:spcAft>
                      </a:pPr>
                      <a:endParaRPr lang="ru-RU" sz="300" dirty="0" smtClean="0">
                        <a:effectLst/>
                      </a:endParaRPr>
                    </a:p>
                    <a:p>
                      <a:pPr marR="20955"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Тарифы</a:t>
                      </a:r>
                      <a:r>
                        <a:rPr lang="ru-RU" sz="1100" baseline="0" dirty="0" smtClean="0">
                          <a:effectLst/>
                        </a:rPr>
                        <a:t> </a:t>
                      </a:r>
                      <a:r>
                        <a:rPr lang="ru-RU" sz="1100" dirty="0" smtClean="0">
                          <a:effectLst/>
                        </a:rPr>
                        <a:t>по МР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12,26-88,57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12,45-88,57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0" algn="ctr" fontAlgn="base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Min</a:t>
                      </a:r>
                      <a:r>
                        <a:rPr lang="ru-RU" sz="800" kern="1200" dirty="0" smtClean="0">
                          <a:effectLst/>
                        </a:rPr>
                        <a:t>: ОАО «Санаторий Вешенский»</a:t>
                      </a:r>
                      <a:endParaRPr lang="ru-RU" sz="800" dirty="0">
                        <a:effectLst/>
                      </a:endParaRPr>
                    </a:p>
                    <a:p>
                      <a:pPr lvl="0" algn="ctr" fontAlgn="base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Max</a:t>
                      </a:r>
                      <a:r>
                        <a:rPr lang="ru-RU" sz="800" kern="1200" dirty="0" smtClean="0">
                          <a:effectLst/>
                        </a:rPr>
                        <a:t>:</a:t>
                      </a:r>
                      <a:r>
                        <a:rPr lang="ru-RU" sz="800" kern="1200" dirty="0" err="1" smtClean="0">
                          <a:effectLst/>
                        </a:rPr>
                        <a:t>ООО«Волна</a:t>
                      </a:r>
                      <a:r>
                        <a:rPr lang="ru-RU" sz="800" kern="1200" dirty="0" smtClean="0">
                          <a:effectLst/>
                        </a:rPr>
                        <a:t>» (Шолоховский)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21873391"/>
                  </a:ext>
                </a:extLst>
              </a:tr>
            </a:tbl>
          </a:graphicData>
        </a:graphic>
      </p:graphicFrame>
      <p:graphicFrame>
        <p:nvGraphicFramePr>
          <p:cNvPr id="9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1035974"/>
              </p:ext>
            </p:extLst>
          </p:nvPr>
        </p:nvGraphicFramePr>
        <p:xfrm>
          <a:off x="1109709" y="852487"/>
          <a:ext cx="6119548" cy="5690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606797" y="6081204"/>
            <a:ext cx="199445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dirty="0" smtClean="0"/>
              <a:t>* </a:t>
            </a:r>
            <a:r>
              <a:rPr lang="ru-RU" sz="750" dirty="0" smtClean="0"/>
              <a:t>г. Гуково, г. Зверево, Красносулинский р-н</a:t>
            </a:r>
          </a:p>
          <a:p>
            <a:r>
              <a:rPr lang="ru-RU" sz="750" dirty="0" smtClean="0"/>
              <a:t>** г. Новошахтинск</a:t>
            </a:r>
            <a:endParaRPr lang="ru-RU" sz="750" dirty="0"/>
          </a:p>
        </p:txBody>
      </p:sp>
      <p:sp>
        <p:nvSpPr>
          <p:cNvPr id="3" name="TextBox 2"/>
          <p:cNvSpPr txBox="1"/>
          <p:nvPr/>
        </p:nvSpPr>
        <p:spPr>
          <a:xfrm>
            <a:off x="350011" y="970739"/>
            <a:ext cx="67085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Изменение </a:t>
            </a:r>
            <a:r>
              <a:rPr lang="ru-RU" sz="1400" b="1" dirty="0">
                <a:solidFill>
                  <a:srgbClr val="FF0000"/>
                </a:solidFill>
              </a:rPr>
              <a:t>с 01.07.2017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тарифов на услуги холодного водоснабжения и водоотведения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 </a:t>
            </a:r>
            <a:endParaRPr lang="ru-RU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30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525" y="185070"/>
            <a:ext cx="10515600" cy="4445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/>
            </a:r>
            <a:br>
              <a:rPr lang="ru-RU" sz="1800" b="1" dirty="0" smtClean="0">
                <a:solidFill>
                  <a:srgbClr val="FF0000"/>
                </a:solidFill>
              </a:rPr>
            </a:br>
            <a:r>
              <a:rPr lang="ru-RU" sz="1800" b="1" dirty="0" smtClean="0">
                <a:solidFill>
                  <a:srgbClr val="FF0000"/>
                </a:solidFill>
              </a:rPr>
              <a:t>Слайд 2. Показатели </a:t>
            </a:r>
            <a:r>
              <a:rPr lang="ru-RU" sz="1800" b="1" smtClean="0">
                <a:solidFill>
                  <a:srgbClr val="FF0000"/>
                </a:solidFill>
              </a:rPr>
              <a:t>производственных программ в </a:t>
            </a:r>
            <a:r>
              <a:rPr lang="ru-RU" sz="1800" b="1" dirty="0" smtClean="0">
                <a:solidFill>
                  <a:srgbClr val="FF0000"/>
                </a:solidFill>
              </a:rPr>
              <a:t>сфере </a:t>
            </a:r>
            <a:r>
              <a:rPr lang="ru-RU" sz="1800" b="1" dirty="0" err="1" smtClean="0">
                <a:solidFill>
                  <a:srgbClr val="FF0000"/>
                </a:solidFill>
              </a:rPr>
              <a:t>ВиВ</a:t>
            </a:r>
            <a:r>
              <a:rPr lang="ru-RU" sz="1800" b="1" dirty="0" smtClean="0">
                <a:solidFill>
                  <a:srgbClr val="FF0000"/>
                </a:solidFill>
              </a:rPr>
              <a:t> на 2017 год</a:t>
            </a:r>
            <a:r>
              <a:rPr lang="ru-RU" sz="1800" b="1" dirty="0">
                <a:solidFill>
                  <a:srgbClr val="FF0000"/>
                </a:solidFill>
              </a:rPr>
              <a:t/>
            </a:r>
            <a:br>
              <a:rPr lang="ru-RU" sz="1800" b="1" dirty="0">
                <a:solidFill>
                  <a:srgbClr val="FF0000"/>
                </a:solidFill>
              </a:rPr>
            </a:br>
            <a:endParaRPr lang="ru-RU" sz="18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5979011"/>
              </p:ext>
            </p:extLst>
          </p:nvPr>
        </p:nvGraphicFramePr>
        <p:xfrm>
          <a:off x="1154097" y="1158818"/>
          <a:ext cx="4634144" cy="3479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78889" y="5129721"/>
            <a:ext cx="4856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 </a:t>
            </a:r>
            <a:r>
              <a:rPr lang="ru-RU" sz="1400" b="1" dirty="0" smtClean="0"/>
              <a:t>На 2017 год объем реализации услуг 531 млн. м3 </a:t>
            </a:r>
          </a:p>
          <a:p>
            <a:pPr algn="just"/>
            <a:r>
              <a:rPr lang="ru-RU" sz="1400" b="1" dirty="0" smtClean="0"/>
              <a:t>(на 1% меньше 2016 г.).</a:t>
            </a:r>
            <a:endParaRPr lang="ru-RU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887488" y="1482193"/>
            <a:ext cx="39052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Удельный расход электрической энергии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75433" y="2077341"/>
            <a:ext cx="567441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dirty="0" smtClean="0"/>
              <a:t>На ДПР удельный расход ЭЭ в основном менее 1,5 кВт/ч/</a:t>
            </a:r>
            <a:r>
              <a:rPr lang="ru-RU" sz="1300" dirty="0" err="1" smtClean="0"/>
              <a:t>куб.м</a:t>
            </a:r>
            <a:r>
              <a:rPr lang="ru-RU" sz="1300" dirty="0" smtClean="0"/>
              <a:t>.</a:t>
            </a:r>
          </a:p>
          <a:p>
            <a:pPr algn="just"/>
            <a:r>
              <a:rPr lang="ru-RU" sz="1300" dirty="0" smtClean="0"/>
              <a:t>Для 40РСО (50тарифов) -  выше 1,5 кВт/ч/</a:t>
            </a:r>
            <a:r>
              <a:rPr lang="ru-RU" sz="1300" dirty="0" err="1" smtClean="0"/>
              <a:t>куб.м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>(</a:t>
            </a:r>
            <a:r>
              <a:rPr lang="en-US" sz="1300" dirty="0" smtClean="0"/>
              <a:t>max</a:t>
            </a:r>
            <a:r>
              <a:rPr lang="ru-RU" sz="1300" dirty="0" smtClean="0"/>
              <a:t>:</a:t>
            </a:r>
            <a:r>
              <a:rPr lang="en-US" sz="1300" dirty="0" smtClean="0"/>
              <a:t> </a:t>
            </a:r>
            <a:r>
              <a:rPr lang="ru-RU" sz="1300" dirty="0"/>
              <a:t>до 3,76 </a:t>
            </a:r>
            <a:r>
              <a:rPr lang="ru-RU" sz="1300" dirty="0" smtClean="0"/>
              <a:t>кВт/ч/м3).</a:t>
            </a:r>
            <a:endParaRPr lang="ru-RU" sz="1300" dirty="0"/>
          </a:p>
        </p:txBody>
      </p:sp>
      <p:sp>
        <p:nvSpPr>
          <p:cNvPr id="14" name="TextBox 13"/>
          <p:cNvSpPr txBox="1"/>
          <p:nvPr/>
        </p:nvSpPr>
        <p:spPr>
          <a:xfrm>
            <a:off x="6231331" y="3319018"/>
            <a:ext cx="4424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Уровень потерь воды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75433" y="4149582"/>
            <a:ext cx="5390329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dirty="0" smtClean="0"/>
              <a:t>     </a:t>
            </a:r>
            <a:r>
              <a:rPr lang="ru-RU" sz="1300" b="1" dirty="0"/>
              <a:t>Уровень потерь холодной воды</a:t>
            </a:r>
            <a:r>
              <a:rPr lang="ru-RU" sz="1300" dirty="0"/>
              <a:t> был </a:t>
            </a:r>
            <a:r>
              <a:rPr lang="ru-RU" sz="1300" b="1" dirty="0"/>
              <a:t>снижен</a:t>
            </a:r>
            <a:r>
              <a:rPr lang="ru-RU" sz="1300" dirty="0"/>
              <a:t> на </a:t>
            </a:r>
            <a:r>
              <a:rPr lang="ru-RU" sz="1300" dirty="0" smtClean="0"/>
              <a:t>ДПР </a:t>
            </a:r>
            <a:r>
              <a:rPr lang="ru-RU" sz="1300" dirty="0"/>
              <a:t>для 44 РСО </a:t>
            </a:r>
            <a:r>
              <a:rPr lang="ru-RU" sz="1300" dirty="0" smtClean="0"/>
              <a:t>(61 тариф) (20%):</a:t>
            </a:r>
            <a:endParaRPr lang="ru-RU" sz="1300" dirty="0"/>
          </a:p>
          <a:p>
            <a:pPr algn="just"/>
            <a:r>
              <a:rPr lang="ru-RU" sz="1300" dirty="0"/>
              <a:t>- </a:t>
            </a:r>
            <a:r>
              <a:rPr lang="ru-RU" sz="1300" dirty="0" smtClean="0"/>
              <a:t>по </a:t>
            </a:r>
            <a:r>
              <a:rPr lang="ru-RU" sz="1300" dirty="0"/>
              <a:t>заявке 15 </a:t>
            </a:r>
            <a:r>
              <a:rPr lang="ru-RU" sz="1300" dirty="0" smtClean="0"/>
              <a:t>РСО (22 тарифа) </a:t>
            </a:r>
            <a:r>
              <a:rPr lang="ru-RU" sz="1300" dirty="0"/>
              <a:t>(36</a:t>
            </a:r>
            <a:r>
              <a:rPr lang="ru-RU" sz="1300" dirty="0" smtClean="0"/>
              <a:t>%);</a:t>
            </a:r>
            <a:endParaRPr lang="ru-RU" sz="1300" dirty="0"/>
          </a:p>
          <a:p>
            <a:pPr algn="just"/>
            <a:r>
              <a:rPr lang="ru-RU" sz="1300" dirty="0"/>
              <a:t>- </a:t>
            </a:r>
            <a:r>
              <a:rPr lang="ru-RU" sz="1300" dirty="0" smtClean="0"/>
              <a:t>с </a:t>
            </a:r>
            <a:r>
              <a:rPr lang="ru-RU" sz="1300" dirty="0"/>
              <a:t>учетом фактического уровня потерь в отчетном периоде для 16 </a:t>
            </a:r>
            <a:r>
              <a:rPr lang="ru-RU" sz="1300" dirty="0" smtClean="0"/>
              <a:t>РСО (16 тарифов) </a:t>
            </a:r>
            <a:r>
              <a:rPr lang="ru-RU" sz="1300" dirty="0"/>
              <a:t>(26%):</a:t>
            </a:r>
          </a:p>
          <a:p>
            <a:pPr algn="just"/>
            <a:r>
              <a:rPr lang="ru-RU" sz="1300" dirty="0"/>
              <a:t>- </a:t>
            </a:r>
            <a:r>
              <a:rPr lang="ru-RU" sz="1300" dirty="0" smtClean="0"/>
              <a:t>в </a:t>
            </a:r>
            <a:r>
              <a:rPr lang="ru-RU" sz="1300" dirty="0"/>
              <a:t>соответствии с подходом, одобренным Общественным советом при РСТ для 16 организаций </a:t>
            </a:r>
            <a:r>
              <a:rPr lang="ru-RU" sz="1300" dirty="0" smtClean="0"/>
              <a:t>(23 тарифа) </a:t>
            </a:r>
            <a:r>
              <a:rPr lang="ru-RU" sz="1300" dirty="0"/>
              <a:t>(</a:t>
            </a:r>
            <a:r>
              <a:rPr lang="ru-RU" sz="1300" dirty="0" smtClean="0"/>
              <a:t>38%).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77262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044736"/>
              </p:ext>
            </p:extLst>
          </p:nvPr>
        </p:nvGraphicFramePr>
        <p:xfrm>
          <a:off x="5831279" y="906817"/>
          <a:ext cx="5993777" cy="5502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96291" y="310156"/>
            <a:ext cx="10069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alibri Light (Заголовки)"/>
              </a:rPr>
              <a:t>Слайд </a:t>
            </a:r>
            <a:r>
              <a:rPr lang="ru-RU" b="1" dirty="0" smtClean="0">
                <a:solidFill>
                  <a:srgbClr val="FF0000"/>
                </a:solidFill>
                <a:latin typeface="Calibri Light (Заголовки)"/>
              </a:rPr>
              <a:t>3. Структура затрат НВВ</a:t>
            </a:r>
            <a:endParaRPr lang="ru-RU" b="1" dirty="0">
              <a:solidFill>
                <a:srgbClr val="FF0000"/>
              </a:solidFill>
              <a:latin typeface="Calibri Light (Заголовки)"/>
            </a:endParaRPr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88289"/>
              </p:ext>
            </p:extLst>
          </p:nvPr>
        </p:nvGraphicFramePr>
        <p:xfrm>
          <a:off x="514905" y="980240"/>
          <a:ext cx="5422906" cy="5127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9638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14106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Слайд 4. Фонд </a:t>
            </a:r>
            <a:r>
              <a:rPr lang="ru-RU" sz="1800" b="1" dirty="0" smtClean="0">
                <a:solidFill>
                  <a:srgbClr val="FF0000"/>
                </a:solidFill>
              </a:rPr>
              <a:t>оплаты труда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354" y="946394"/>
            <a:ext cx="11535507" cy="56639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300" dirty="0" smtClean="0"/>
          </a:p>
        </p:txBody>
      </p:sp>
      <p:graphicFrame>
        <p:nvGraphicFramePr>
          <p:cNvPr id="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1740134"/>
              </p:ext>
            </p:extLst>
          </p:nvPr>
        </p:nvGraphicFramePr>
        <p:xfrm>
          <a:off x="266330" y="994299"/>
          <a:ext cx="11173195" cy="529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141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17446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Слайд 5. Динамика количества РСО, </a:t>
            </a:r>
            <a:r>
              <a:rPr lang="ru-RU" sz="1800" b="1" dirty="0" smtClean="0">
                <a:solidFill>
                  <a:srgbClr val="FF0000"/>
                </a:solidFill>
              </a:rPr>
              <a:t>оказывающих услуги в сфере </a:t>
            </a:r>
            <a:r>
              <a:rPr lang="ru-RU" sz="1800" b="1" dirty="0" err="1" smtClean="0">
                <a:solidFill>
                  <a:srgbClr val="FF0000"/>
                </a:solidFill>
              </a:rPr>
              <a:t>ВиВ</a:t>
            </a:r>
            <a:r>
              <a:rPr lang="ru-RU" sz="1800" b="1" dirty="0" smtClean="0">
                <a:solidFill>
                  <a:srgbClr val="FF0000"/>
                </a:solidFill>
              </a:rPr>
              <a:t> </a:t>
            </a:r>
            <a:endParaRPr lang="ru-RU" sz="18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035613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H="1" flipV="1">
            <a:off x="3844031" y="3835153"/>
            <a:ext cx="819" cy="12278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844031" y="4607510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2,6%</a:t>
            </a:r>
            <a:endParaRPr lang="ru-RU" sz="12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5477522" y="3053918"/>
            <a:ext cx="0" cy="86113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439052" y="3345985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23,5%</a:t>
            </a:r>
            <a:endParaRPr lang="ru-RU" sz="12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7094738" y="3484485"/>
            <a:ext cx="0" cy="86113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8578788" y="3916531"/>
            <a:ext cx="0" cy="86113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110195" y="3776552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6,6%</a:t>
            </a:r>
            <a:endParaRPr lang="ru-RU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8579186" y="4207119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20,6%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209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09286" y="273879"/>
            <a:ext cx="10973431" cy="542202"/>
          </a:xfrm>
          <a:prstGeom prst="rect">
            <a:avLst/>
          </a:prstGeom>
        </p:spPr>
        <p:txBody>
          <a:bodyPr/>
          <a:lstStyle>
            <a:lvl1pPr algn="ctr" defTabSz="917575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917575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defTabSz="917575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defTabSz="917575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defTabSz="917575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defTabSz="917575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defTabSz="917575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defTabSz="917575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defTabSz="917575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6. ОСНОВНЫЕ </a:t>
            </a: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</a:t>
            </a: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2671" y="896646"/>
            <a:ext cx="945471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>
              <a:buFont typeface="Arial" panose="020B0604020202020204" pitchFamily="34" charset="0"/>
              <a:buAutoNum type="arabicPeriod"/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 algn="just">
              <a:buFont typeface="Arial" panose="020B0604020202020204" pitchFamily="34" charset="0"/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Корректировка НВВ и тарифов 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 2018 год, 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 том числе по итогам факта первого года ДПР (2016 год) по формулам, предусмотренным Методическими указаниями.</a:t>
            </a:r>
          </a:p>
          <a:p>
            <a:pPr marL="514350" lvl="0" indent="-514350" algn="just">
              <a:buFont typeface="Arial" panose="020B0604020202020204" pitchFamily="34" charset="0"/>
              <a:buAutoNum type="arabicPeriod"/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514350" lvl="0" indent="-514350" algn="just">
              <a:buFont typeface="Arial" panose="020B0604020202020204" pitchFamily="34" charset="0"/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Корректировка и утверждение производственных и инвестиционных программ на 2018 год.</a:t>
            </a:r>
          </a:p>
          <a:p>
            <a:pPr marL="514350" lvl="0" indent="-514350" algn="just">
              <a:buFont typeface="Arial" panose="020B0604020202020204" pitchFamily="34" charset="0"/>
              <a:buAutoNum type="arabicPeriod"/>
            </a:pP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 algn="just">
              <a:buFont typeface="Arial" panose="020B0604020202020204" pitchFamily="34" charset="0"/>
              <a:buAutoNum type="arabicPeriod"/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Утверждение на 2017 год тарифов </a:t>
            </a:r>
            <a:r>
              <a:rPr lang="ru-RU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ВиВ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для реорганизованных предприятий (</a:t>
            </a:r>
            <a:r>
              <a:rPr lang="ru-RU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Волгодонской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Зимовниковский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Кашарский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Милютинский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Миллеровский, </a:t>
            </a:r>
            <a:r>
              <a:rPr lang="ru-RU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Песчанокопский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Пролетарский, </a:t>
            </a:r>
            <a:r>
              <a:rPr lang="ru-RU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Ремонтненский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районы). 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 algn="just">
              <a:buFont typeface="Arial" panose="020B0604020202020204" pitchFamily="34" charset="0"/>
              <a:buAutoNum type="arabicPeriod"/>
            </a:pP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514350" lvl="0" indent="-514350" algn="just">
              <a:buFont typeface="Arial" panose="020B0604020202020204" pitchFamily="34" charset="0"/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Предоставление ОМС параметров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для заключения концессионных 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соглашений.</a:t>
            </a:r>
          </a:p>
          <a:p>
            <a:pPr marL="514350" lvl="0" indent="-514350" algn="just">
              <a:buFont typeface="Arial" panose="020B0604020202020204" pitchFamily="34" charset="0"/>
              <a:buAutoNum type="arabicPeriod"/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 algn="just">
              <a:buFont typeface="Arial" panose="020B0604020202020204" pitchFamily="34" charset="0"/>
              <a:buAutoNum type="arabicPeriod"/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Выбор ОМС гарантирующей организации в сфере </a:t>
            </a:r>
            <a:r>
              <a:rPr lang="ru-RU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ВиВ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514350" lvl="0" indent="-514350" algn="just">
              <a:buFont typeface="Arial" panose="020B0604020202020204" pitchFamily="34" charset="0"/>
              <a:buAutoNum type="arabicPeriod"/>
            </a:pP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514350" lvl="0" indent="-514350" algn="just">
              <a:buFont typeface="Arial" panose="020B0604020202020204" pitchFamily="34" charset="0"/>
              <a:buAutoNum type="arabicPeriod"/>
            </a:pP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514350" lvl="0" indent="-514350" algn="just">
              <a:buFont typeface="Arial" panose="020B0604020202020204" pitchFamily="34" charset="0"/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Анализ 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отчетов регулируемых организаций </a:t>
            </a:r>
            <a:r>
              <a:rPr lang="ru-RU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ВиВ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по исполнению инвестиционных, производственных программ, а так же программ энергосбережения и энергетической эффективности.</a:t>
            </a: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36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955</TotalTime>
  <Words>470</Words>
  <Application>Microsoft Office PowerPoint</Application>
  <PresentationFormat>Произвольный</PresentationFormat>
  <Paragraphs>93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Оформление по умолчанию</vt:lpstr>
      <vt:lpstr>Итоги тарифного регулирования в сфере водоснабжения и водоотведения на 2017 год. Основные проблемы.</vt:lpstr>
      <vt:lpstr>Слайд 1. Анализ изменения тарифов на услуги в сфере  водоснабжения и водоотведения с 1 июля 2017 года</vt:lpstr>
      <vt:lpstr> Слайд 2. Показатели производственных программ в сфере ВиВ на 2017 год </vt:lpstr>
      <vt:lpstr>Презентация PowerPoint</vt:lpstr>
      <vt:lpstr>Слайд 4. Фонд оплаты труда</vt:lpstr>
      <vt:lpstr>Слайд 5. Динамика количества РСО, оказывающих услуги в сфере ВиВ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korotchenko</dc:creator>
  <cp:lastModifiedBy>Voroncova</cp:lastModifiedBy>
  <cp:revision>88</cp:revision>
  <cp:lastPrinted>2017-05-02T07:43:51Z</cp:lastPrinted>
  <dcterms:created xsi:type="dcterms:W3CDTF">2017-03-16T11:55:17Z</dcterms:created>
  <dcterms:modified xsi:type="dcterms:W3CDTF">2017-05-02T07:52:27Z</dcterms:modified>
</cp:coreProperties>
</file>